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355" r:id="rId2"/>
    <p:sldId id="556" r:id="rId3"/>
    <p:sldId id="557" r:id="rId4"/>
    <p:sldId id="558" r:id="rId5"/>
    <p:sldId id="559" r:id="rId6"/>
    <p:sldId id="560" r:id="rId7"/>
    <p:sldId id="561" r:id="rId8"/>
    <p:sldId id="574" r:id="rId9"/>
    <p:sldId id="562" r:id="rId10"/>
    <p:sldId id="563" r:id="rId11"/>
    <p:sldId id="564" r:id="rId12"/>
    <p:sldId id="353" r:id="rId13"/>
    <p:sldId id="586" r:id="rId14"/>
    <p:sldId id="587" r:id="rId15"/>
    <p:sldId id="584" r:id="rId16"/>
    <p:sldId id="585" r:id="rId17"/>
    <p:sldId id="362" r:id="rId18"/>
    <p:sldId id="583" r:id="rId19"/>
    <p:sldId id="580" r:id="rId20"/>
    <p:sldId id="295" r:id="rId21"/>
    <p:sldId id="428" r:id="rId22"/>
    <p:sldId id="429" r:id="rId23"/>
    <p:sldId id="430" r:id="rId24"/>
    <p:sldId id="278"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444" autoAdjust="0"/>
    <p:restoredTop sz="96400" autoAdjust="0"/>
  </p:normalViewPr>
  <p:slideViewPr>
    <p:cSldViewPr snapToGrid="0">
      <p:cViewPr varScale="1">
        <p:scale>
          <a:sx n="115" d="100"/>
          <a:sy n="115" d="100"/>
        </p:scale>
        <p:origin x="750" y="108"/>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77D433-F2B2-461C-B9FB-6C250B0CF142}" type="datetimeFigureOut">
              <a:rPr lang="en-US" smtClean="0"/>
              <a:t>12/9/2019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FC35E7-21C4-4F12-BB07-354B39A8E867}" type="slidenum">
              <a:rPr lang="en-US" smtClean="0"/>
              <a:t>‹#›</a:t>
            </a:fld>
            <a:endParaRPr lang="en-US"/>
          </a:p>
        </p:txBody>
      </p:sp>
    </p:spTree>
    <p:extLst>
      <p:ext uri="{BB962C8B-B14F-4D97-AF65-F5344CB8AC3E}">
        <p14:creationId xmlns:p14="http://schemas.microsoft.com/office/powerpoint/2010/main" val="657112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bioconductor.org/packages/release/bioc/html/AMARETTO.html"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introduce you to the *AMARETTO software tools for network biology and medicine,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That facilitate linking diseases, drivers, targets and drugs via fusion of multi-omics, clinical, imaging and perturbation data.</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present *AMARETTO as a software toolbox for network biology and medicine, towards developing a data-driven platform for diagnostic, prognostic and therapeutic decision-making in cancer. The *AMARETTO platform offers modular and complementary solutions to multimodal and multiscale network-based fusion of multi-omics, clinical, imaging, and driver and drug perturbation data across studies of patients, etiologies and model systems of cancer. Specifically: (1) The AMARETTO algorithm learns networks of regulatory circuits - circuits of drivers and target genes - from functional genomics or multi-omics data and associates these circuits to clinical, molecular and imaging-derived phenotypes within each biological system (e.g., model systems or patients); (2) The Community-AMARETTO algorithm learns subnetworks of regulatory circuits that are shared or distinct across networks derived from multiple biological systems (e.g., model systems and patients, cohorts and individuals, diseases and etiologies, in vitro and in vivo systems); (3) The Perturbation-AMARETTO algorithm maps genetic and chemical perturbations in model systems onto patient-derived networks for driver and drug discovery, respectively, and prioritizes lead drivers, targets and drugs for follow-up with experimental validation; and (4) The Imaging-AMARETTO algorithm maps radiography and histopathology imaging data onto the patient-derived multi-omics networks for imaging diagnostics.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For several Use Cases, we demonstrate the utility of *AMARETTO via R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 workflows that run the Bioconductor and GitHub repositories on Google </a:t>
            </a:r>
            <a:r>
              <a:rPr lang="en-US" sz="1200" kern="1200" dirty="0" err="1">
                <a:solidFill>
                  <a:schemeClr val="tx1"/>
                </a:solidFill>
                <a:effectLst/>
                <a:latin typeface="+mn-lt"/>
                <a:ea typeface="+mn-ea"/>
                <a:cs typeface="+mn-cs"/>
              </a:rPr>
              <a:t>Colaboratory</a:t>
            </a:r>
            <a:r>
              <a:rPr lang="en-US" sz="1200" kern="1200" dirty="0">
                <a:solidFill>
                  <a:schemeClr val="tx1"/>
                </a:solidFill>
                <a:effectLst/>
                <a:latin typeface="+mn-lt"/>
                <a:ea typeface="+mn-ea"/>
                <a:cs typeface="+mn-cs"/>
              </a:rPr>
              <a:t>, accompanied by HTML reports that embed Shiny and Neo4j interactive representations of results. Specifically, these Use Cases integrate multi-omics, clinical, imaging, and driver and drug perturbation data across studies of patients, etiologies and model systems of cancer: (1) A study of hepatitis C and B virus-induced hepatocellular carcinoma (LIHC) with driver and drug discovery for chemoprevention across etiologies of LIHC, experimentally validated in rat models; (2) A study of glioblastoma multiforme (GBM) and low-grade glioma (LGG) with driver discovery for diagnostic and prognostic molecular subnetworks associated with radiography and histopathology imaging features for imaging diagnostics; and (3) A pan-cancer study of squamous cell carcinoma (SCC) across five SCC cancer sites, in particular, lung (LUSC), head and neck (HNSC), esophageal (ESCA), cervical (CESC) and bladder (BLCA).</a:t>
            </a:r>
          </a:p>
          <a:p>
            <a:r>
              <a:rPr lang="en-US" sz="1200" kern="1200" dirty="0">
                <a:solidFill>
                  <a:schemeClr val="tx1"/>
                </a:solidFill>
                <a:effectLst/>
                <a:latin typeface="+mn-lt"/>
                <a:ea typeface="+mn-ea"/>
                <a:cs typeface="+mn-cs"/>
              </a:rPr>
              <a:t> </a:t>
            </a:r>
          </a:p>
          <a:p>
            <a:r>
              <a:rPr lang="en-US" sz="1200" u="sng" kern="1200" dirty="0">
                <a:solidFill>
                  <a:schemeClr val="tx1"/>
                </a:solidFill>
                <a:effectLst/>
                <a:latin typeface="+mn-lt"/>
                <a:ea typeface="+mn-ea"/>
                <a:cs typeface="+mn-cs"/>
                <a:hlinkClick r:id="rId3"/>
              </a:rPr>
              <a:t>https://bioconductor.org/packages/release/bioc/html/AMARETTO.html</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68F28AC-3F16-464A-8492-404B36D065BB}" type="slidenum">
              <a:rPr lang="en-US" smtClean="0"/>
              <a:t>1</a:t>
            </a:fld>
            <a:endParaRPr lang="en-US"/>
          </a:p>
        </p:txBody>
      </p:sp>
    </p:spTree>
    <p:extLst>
      <p:ext uri="{BB962C8B-B14F-4D97-AF65-F5344CB8AC3E}">
        <p14:creationId xmlns:p14="http://schemas.microsoft.com/office/powerpoint/2010/main" val="16826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also assess them </a:t>
            </a:r>
            <a:r>
              <a:rPr lang="en-US" sz="1200" b="0" u="none" dirty="0">
                <a:latin typeface="+mn-lt"/>
              </a:rPr>
              <a:t>for how they are modulated by genetic and chemical perturbations in model systems, for driver and drug discovery. This is done by the Perturbation-AMARETTO algorithm.</a:t>
            </a:r>
          </a:p>
        </p:txBody>
      </p:sp>
      <p:sp>
        <p:nvSpPr>
          <p:cNvPr id="4" name="Slide Number Placeholder 3"/>
          <p:cNvSpPr>
            <a:spLocks noGrp="1"/>
          </p:cNvSpPr>
          <p:nvPr>
            <p:ph type="sldNum" sz="quarter" idx="5"/>
          </p:nvPr>
        </p:nvSpPr>
        <p:spPr/>
        <p:txBody>
          <a:bodyPr/>
          <a:lstStyle/>
          <a:p>
            <a:fld id="{9F34589E-3A69-462B-B430-4EF95FB4D94E}" type="slidenum">
              <a:rPr lang="en-US" smtClean="0"/>
              <a:t>10</a:t>
            </a:fld>
            <a:endParaRPr lang="en-US"/>
          </a:p>
        </p:txBody>
      </p:sp>
    </p:spTree>
    <p:extLst>
      <p:ext uri="{BB962C8B-B14F-4D97-AF65-F5344CB8AC3E}">
        <p14:creationId xmlns:p14="http://schemas.microsoft.com/office/powerpoint/2010/main" val="23775579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finally, </a:t>
            </a:r>
            <a:r>
              <a:rPr lang="en-US" sz="1200" b="0" u="none" dirty="0">
                <a:latin typeface="+mn-lt"/>
              </a:rPr>
              <a:t>we assess them for their association to radiography and histopathology imaging features, for imaging diagnostics. And this is done by the Imaging-AMARETTO algorithm.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together, these algorithms allow us to ask complex questions in biomedicine, such as to discover drugs that can reverse drivers and their targets underlying complex disease.</a:t>
            </a:r>
          </a:p>
        </p:txBody>
      </p:sp>
      <p:sp>
        <p:nvSpPr>
          <p:cNvPr id="4" name="Slide Number Placeholder 3"/>
          <p:cNvSpPr>
            <a:spLocks noGrp="1"/>
          </p:cNvSpPr>
          <p:nvPr>
            <p:ph type="sldNum" sz="quarter" idx="5"/>
          </p:nvPr>
        </p:nvSpPr>
        <p:spPr/>
        <p:txBody>
          <a:bodyPr/>
          <a:lstStyle/>
          <a:p>
            <a:fld id="{9F34589E-3A69-462B-B430-4EF95FB4D94E}" type="slidenum">
              <a:rPr lang="en-US" smtClean="0"/>
              <a:t>11</a:t>
            </a:fld>
            <a:endParaRPr lang="en-US"/>
          </a:p>
        </p:txBody>
      </p:sp>
    </p:spTree>
    <p:extLst>
      <p:ext uri="{BB962C8B-B14F-4D97-AF65-F5344CB8AC3E}">
        <p14:creationId xmlns:p14="http://schemas.microsoft.com/office/powerpoint/2010/main" val="19419430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in our study of virus-induced liver cancer, we wanted to identify drugs for chemoprevention for hepatitis C and B virus-infected patients that are at greater risk of progressing to liver cancer.</a:t>
            </a:r>
          </a:p>
        </p:txBody>
      </p:sp>
      <p:sp>
        <p:nvSpPr>
          <p:cNvPr id="4" name="Slide Number Placeholder 3"/>
          <p:cNvSpPr>
            <a:spLocks noGrp="1"/>
          </p:cNvSpPr>
          <p:nvPr>
            <p:ph type="sldNum" sz="quarter" idx="5"/>
          </p:nvPr>
        </p:nvSpPr>
        <p:spPr/>
        <p:txBody>
          <a:bodyPr/>
          <a:lstStyle/>
          <a:p>
            <a:fld id="{9F34589E-3A69-462B-B430-4EF95FB4D94E}" type="slidenum">
              <a:rPr lang="en-US" smtClean="0"/>
              <a:t>12</a:t>
            </a:fld>
            <a:endParaRPr lang="en-US"/>
          </a:p>
        </p:txBody>
      </p:sp>
    </p:spTree>
    <p:extLst>
      <p:ext uri="{BB962C8B-B14F-4D97-AF65-F5344CB8AC3E}">
        <p14:creationId xmlns:p14="http://schemas.microsoft.com/office/powerpoint/2010/main" val="3410108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studied the liver cancer patient cohort from TCGA together with more in-depth studies of the host responses to hepatitis C and B virus infection in cell line models.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fld id="{9F34589E-3A69-462B-B430-4EF95FB4D94E}" type="slidenum">
              <a:rPr lang="en-US" smtClean="0"/>
              <a:t>13</a:t>
            </a:fld>
            <a:endParaRPr lang="en-US"/>
          </a:p>
        </p:txBody>
      </p:sp>
    </p:spTree>
    <p:extLst>
      <p:ext uri="{BB962C8B-B14F-4D97-AF65-F5344CB8AC3E}">
        <p14:creationId xmlns:p14="http://schemas.microsoft.com/office/powerpoint/2010/main" val="2069400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we learned networks and subnetworks of circuits across these data sets.</a:t>
            </a:r>
          </a:p>
        </p:txBody>
      </p:sp>
      <p:sp>
        <p:nvSpPr>
          <p:cNvPr id="4" name="Slide Number Placeholder 3"/>
          <p:cNvSpPr>
            <a:spLocks noGrp="1"/>
          </p:cNvSpPr>
          <p:nvPr>
            <p:ph type="sldNum" sz="quarter" idx="5"/>
          </p:nvPr>
        </p:nvSpPr>
        <p:spPr/>
        <p:txBody>
          <a:bodyPr/>
          <a:lstStyle/>
          <a:p>
            <a:fld id="{9F34589E-3A69-462B-B430-4EF95FB4D94E}" type="slidenum">
              <a:rPr lang="en-US" smtClean="0"/>
              <a:t>14</a:t>
            </a:fld>
            <a:endParaRPr lang="en-US"/>
          </a:p>
        </p:txBody>
      </p:sp>
    </p:spTree>
    <p:extLst>
      <p:ext uri="{BB962C8B-B14F-4D97-AF65-F5344CB8AC3E}">
        <p14:creationId xmlns:p14="http://schemas.microsoft.com/office/powerpoint/2010/main" val="13540156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then we used chemical perturbations in cell lines to predict which drug treatments can reverse disease-associated circuits.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In this study, our goal was to predict alternative treatments with less severe adverse effects compared to existing treatments.</a:t>
            </a:r>
          </a:p>
        </p:txBody>
      </p:sp>
      <p:sp>
        <p:nvSpPr>
          <p:cNvPr id="4" name="Slide Number Placeholder 3"/>
          <p:cNvSpPr>
            <a:spLocks noGrp="1"/>
          </p:cNvSpPr>
          <p:nvPr>
            <p:ph type="sldNum" sz="quarter" idx="5"/>
          </p:nvPr>
        </p:nvSpPr>
        <p:spPr/>
        <p:txBody>
          <a:bodyPr/>
          <a:lstStyle/>
          <a:p>
            <a:fld id="{9F34589E-3A69-462B-B430-4EF95FB4D94E}" type="slidenum">
              <a:rPr lang="en-US" smtClean="0"/>
              <a:t>15</a:t>
            </a:fld>
            <a:endParaRPr lang="en-US"/>
          </a:p>
        </p:txBody>
      </p:sp>
    </p:spTree>
    <p:extLst>
      <p:ext uri="{BB962C8B-B14F-4D97-AF65-F5344CB8AC3E}">
        <p14:creationId xmlns:p14="http://schemas.microsoft.com/office/powerpoint/2010/main" val="23923584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experimentally validated our drug predictions in rat models, and we found that two novel compounds, Captopril and Nizatidine, can attenuate liver fibrosis and liver cancer development in rats.</a:t>
            </a:r>
          </a:p>
          <a:p>
            <a:endParaRPr lang="en-US" dirty="0"/>
          </a:p>
          <a:p>
            <a:r>
              <a:rPr lang="en-US" dirty="0"/>
              <a:t>In contrast with existing treatments whose adverse effects limit their clinical use as preventive medicine, these novel compounds potentially offer a safe and low-cost approach for chemoprevention of liver cancer.</a:t>
            </a:r>
          </a:p>
        </p:txBody>
      </p:sp>
      <p:sp>
        <p:nvSpPr>
          <p:cNvPr id="4" name="Slide Number Placeholder 3"/>
          <p:cNvSpPr>
            <a:spLocks noGrp="1"/>
          </p:cNvSpPr>
          <p:nvPr>
            <p:ph type="sldNum" sz="quarter" idx="5"/>
          </p:nvPr>
        </p:nvSpPr>
        <p:spPr/>
        <p:txBody>
          <a:bodyPr/>
          <a:lstStyle/>
          <a:p>
            <a:fld id="{9F34589E-3A69-462B-B430-4EF95FB4D94E}" type="slidenum">
              <a:rPr lang="en-US" smtClean="0"/>
              <a:t>16</a:t>
            </a:fld>
            <a:endParaRPr lang="en-US"/>
          </a:p>
        </p:txBody>
      </p:sp>
    </p:spTree>
    <p:extLst>
      <p:ext uri="{BB962C8B-B14F-4D97-AF65-F5344CB8AC3E}">
        <p14:creationId xmlns:p14="http://schemas.microsoft.com/office/powerpoint/2010/main" val="3686074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AMARETTO tools are available from various platforms, such as Bioconductor, GitHub, R </a:t>
            </a:r>
            <a:r>
              <a:rPr lang="en-US" dirty="0" err="1"/>
              <a:t>Jupyter</a:t>
            </a:r>
            <a:r>
              <a:rPr lang="en-US" dirty="0"/>
              <a:t> Notebook, </a:t>
            </a:r>
            <a:r>
              <a:rPr lang="en-US" dirty="0" err="1"/>
              <a:t>GenePattern</a:t>
            </a:r>
            <a:r>
              <a:rPr lang="en-US" dirty="0"/>
              <a:t>, </a:t>
            </a:r>
            <a:r>
              <a:rPr lang="en-US" dirty="0" err="1"/>
              <a:t>GenomeSpace</a:t>
            </a:r>
            <a:r>
              <a:rPr lang="en-US" dirty="0"/>
              <a:t>, and </a:t>
            </a:r>
            <a:r>
              <a:rPr lang="en-US" dirty="0" err="1"/>
              <a:t>GenePattern</a:t>
            </a:r>
            <a:r>
              <a:rPr lang="en-US" dirty="0"/>
              <a:t> Notebook.</a:t>
            </a:r>
          </a:p>
          <a:p>
            <a:endParaRPr lang="en-US" dirty="0"/>
          </a:p>
          <a:p>
            <a:r>
              <a:rPr lang="en-US" dirty="0"/>
              <a:t>Html reports with results in table format, and heatmap and graph visualizations, are generated in an automated way, and we’re now also developing neo4j embedded shiny reports that allow users to interactively query the results.</a:t>
            </a:r>
          </a:p>
        </p:txBody>
      </p:sp>
      <p:sp>
        <p:nvSpPr>
          <p:cNvPr id="4" name="Slide Number Placeholder 3"/>
          <p:cNvSpPr>
            <a:spLocks noGrp="1"/>
          </p:cNvSpPr>
          <p:nvPr>
            <p:ph type="sldNum" sz="quarter" idx="5"/>
          </p:nvPr>
        </p:nvSpPr>
        <p:spPr/>
        <p:txBody>
          <a:bodyPr/>
          <a:lstStyle/>
          <a:p>
            <a:fld id="{9F34589E-3A69-462B-B430-4EF95FB4D94E}" type="slidenum">
              <a:rPr lang="en-US" smtClean="0"/>
              <a:t>17</a:t>
            </a:fld>
            <a:endParaRPr lang="en-US"/>
          </a:p>
        </p:txBody>
      </p:sp>
    </p:spTree>
    <p:extLst>
      <p:ext uri="{BB962C8B-B14F-4D97-AF65-F5344CB8AC3E}">
        <p14:creationId xmlns:p14="http://schemas.microsoft.com/office/powerpoint/2010/main" val="29093141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see an initial prototype of our neo4j shiny reports, applied to the TCGA glioblastoma cohort.</a:t>
            </a:r>
          </a:p>
          <a:p>
            <a:endParaRPr lang="en-US" dirty="0"/>
          </a:p>
          <a:p>
            <a:r>
              <a:rPr lang="en-US" dirty="0"/>
              <a:t>In this graph visualization we use different types of nodes and edges to represent different biomedical entities and the relationships between them.</a:t>
            </a:r>
          </a:p>
          <a:p>
            <a:endParaRPr lang="en-US" dirty="0"/>
          </a:p>
          <a:p>
            <a:r>
              <a:rPr lang="en-US" dirty="0"/>
              <a:t>(For example, orange nodes are genes, green nodes are circuits, pink nodes are biological functions, blue nodes are clinical, molecular and imaging phenotypes, and grey and yellow nodes are experiments that validate transcription factors and drivers as regulators of their circuits.)</a:t>
            </a:r>
          </a:p>
        </p:txBody>
      </p:sp>
      <p:sp>
        <p:nvSpPr>
          <p:cNvPr id="4" name="Slide Number Placeholder 3"/>
          <p:cNvSpPr>
            <a:spLocks noGrp="1"/>
          </p:cNvSpPr>
          <p:nvPr>
            <p:ph type="sldNum" sz="quarter" idx="5"/>
          </p:nvPr>
        </p:nvSpPr>
        <p:spPr/>
        <p:txBody>
          <a:bodyPr/>
          <a:lstStyle/>
          <a:p>
            <a:fld id="{0DFC35E7-21C4-4F12-BB07-354B39A8E867}" type="slidenum">
              <a:rPr lang="en-US" smtClean="0"/>
              <a:t>18</a:t>
            </a:fld>
            <a:endParaRPr lang="en-US"/>
          </a:p>
        </p:txBody>
      </p:sp>
    </p:spTree>
    <p:extLst>
      <p:ext uri="{BB962C8B-B14F-4D97-AF65-F5344CB8AC3E}">
        <p14:creationId xmlns:p14="http://schemas.microsoft.com/office/powerpoint/2010/main" val="40290199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applied our tools to several use cases of cancer, and I don’t have time to go into the details, but I wanted to provide you with links to the html reports and R </a:t>
            </a:r>
            <a:r>
              <a:rPr lang="en-US" dirty="0" err="1"/>
              <a:t>Jupyter</a:t>
            </a:r>
            <a:r>
              <a:rPr lang="en-US" dirty="0"/>
              <a:t> Notebooks for running these use cases.</a:t>
            </a:r>
          </a:p>
        </p:txBody>
      </p:sp>
      <p:sp>
        <p:nvSpPr>
          <p:cNvPr id="4" name="Slide Number Placeholder 3"/>
          <p:cNvSpPr>
            <a:spLocks noGrp="1"/>
          </p:cNvSpPr>
          <p:nvPr>
            <p:ph type="sldNum" sz="quarter" idx="5"/>
          </p:nvPr>
        </p:nvSpPr>
        <p:spPr/>
        <p:txBody>
          <a:bodyPr/>
          <a:lstStyle/>
          <a:p>
            <a:fld id="{4F939B4B-ADAA-4250-BBC1-550631088D37}" type="slidenum">
              <a:rPr lang="en-US" smtClean="0"/>
              <a:t>19</a:t>
            </a:fld>
            <a:endParaRPr lang="en-US"/>
          </a:p>
        </p:txBody>
      </p:sp>
    </p:spTree>
    <p:extLst>
      <p:ext uri="{BB962C8B-B14F-4D97-AF65-F5344CB8AC3E}">
        <p14:creationId xmlns:p14="http://schemas.microsoft.com/office/powerpoint/2010/main" val="3445989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more and more data becoming available in biomedicine, there is a need for methods that can systematically integrate multimodal and multiscale data levels in studies of complex disease, such as cancer.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this is why we wanted to develop the AMARETTO framework that </a:t>
            </a:r>
            <a:r>
              <a:rPr lang="en-US" sz="1200" dirty="0"/>
              <a:t>consists of several algorithms that each take care of complementary aspects of the multimodal and multiscale data fusion.</a:t>
            </a:r>
          </a:p>
        </p:txBody>
      </p:sp>
      <p:sp>
        <p:nvSpPr>
          <p:cNvPr id="4" name="Slide Number Placeholder 3"/>
          <p:cNvSpPr>
            <a:spLocks noGrp="1"/>
          </p:cNvSpPr>
          <p:nvPr>
            <p:ph type="sldNum" sz="quarter" idx="5"/>
          </p:nvPr>
        </p:nvSpPr>
        <p:spPr/>
        <p:txBody>
          <a:bodyPr/>
          <a:lstStyle/>
          <a:p>
            <a:fld id="{9F34589E-3A69-462B-B430-4EF95FB4D94E}" type="slidenum">
              <a:rPr lang="en-US" smtClean="0"/>
              <a:t>2</a:t>
            </a:fld>
            <a:endParaRPr lang="en-US"/>
          </a:p>
        </p:txBody>
      </p:sp>
    </p:spTree>
    <p:extLst>
      <p:ext uri="{BB962C8B-B14F-4D97-AF65-F5344CB8AC3E}">
        <p14:creationId xmlns:p14="http://schemas.microsoft.com/office/powerpoint/2010/main" val="22371011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use case is on virus-induced liver cancer, that I explained before.</a:t>
            </a:r>
          </a:p>
        </p:txBody>
      </p:sp>
      <p:sp>
        <p:nvSpPr>
          <p:cNvPr id="4" name="Slide Number Placeholder 3"/>
          <p:cNvSpPr>
            <a:spLocks noGrp="1"/>
          </p:cNvSpPr>
          <p:nvPr>
            <p:ph type="sldNum" sz="quarter" idx="5"/>
          </p:nvPr>
        </p:nvSpPr>
        <p:spPr/>
        <p:txBody>
          <a:bodyPr/>
          <a:lstStyle/>
          <a:p>
            <a:fld id="{4F939B4B-ADAA-4250-BBC1-550631088D37}" type="slidenum">
              <a:rPr lang="en-US" smtClean="0"/>
              <a:t>20</a:t>
            </a:fld>
            <a:endParaRPr lang="en-US"/>
          </a:p>
        </p:txBody>
      </p:sp>
    </p:spTree>
    <p:extLst>
      <p:ext uri="{BB962C8B-B14F-4D97-AF65-F5344CB8AC3E}">
        <p14:creationId xmlns:p14="http://schemas.microsoft.com/office/powerpoint/2010/main" val="28206891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use case is on glioblastoma and low-grade glioma, for imaging diagnostics.</a:t>
            </a:r>
          </a:p>
        </p:txBody>
      </p:sp>
      <p:sp>
        <p:nvSpPr>
          <p:cNvPr id="4" name="Slide Number Placeholder 3"/>
          <p:cNvSpPr>
            <a:spLocks noGrp="1"/>
          </p:cNvSpPr>
          <p:nvPr>
            <p:ph type="sldNum" sz="quarter" idx="5"/>
          </p:nvPr>
        </p:nvSpPr>
        <p:spPr/>
        <p:txBody>
          <a:bodyPr/>
          <a:lstStyle/>
          <a:p>
            <a:fld id="{4F939B4B-ADAA-4250-BBC1-550631088D37}" type="slidenum">
              <a:rPr lang="en-US" smtClean="0"/>
              <a:t>21</a:t>
            </a:fld>
            <a:endParaRPr lang="en-US"/>
          </a:p>
        </p:txBody>
      </p:sp>
    </p:spTree>
    <p:extLst>
      <p:ext uri="{BB962C8B-B14F-4D97-AF65-F5344CB8AC3E}">
        <p14:creationId xmlns:p14="http://schemas.microsoft.com/office/powerpoint/2010/main" val="1604802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third use case is related to our pan-cancer study that we recently published in </a:t>
            </a:r>
            <a:r>
              <a:rPr lang="en-US" dirty="0" err="1"/>
              <a:t>EBioMedicine</a:t>
            </a:r>
            <a:r>
              <a:rPr lang="en-US" dirty="0"/>
              <a:t>.</a:t>
            </a:r>
          </a:p>
        </p:txBody>
      </p:sp>
      <p:sp>
        <p:nvSpPr>
          <p:cNvPr id="4" name="Slide Number Placeholder 3"/>
          <p:cNvSpPr>
            <a:spLocks noGrp="1"/>
          </p:cNvSpPr>
          <p:nvPr>
            <p:ph type="sldNum" sz="quarter" idx="5"/>
          </p:nvPr>
        </p:nvSpPr>
        <p:spPr/>
        <p:txBody>
          <a:bodyPr/>
          <a:lstStyle/>
          <a:p>
            <a:fld id="{4F939B4B-ADAA-4250-BBC1-550631088D37}" type="slidenum">
              <a:rPr lang="en-US" smtClean="0"/>
              <a:t>22</a:t>
            </a:fld>
            <a:endParaRPr lang="en-US"/>
          </a:p>
        </p:txBody>
      </p:sp>
    </p:spTree>
    <p:extLst>
      <p:ext uri="{BB962C8B-B14F-4D97-AF65-F5344CB8AC3E}">
        <p14:creationId xmlns:p14="http://schemas.microsoft.com/office/powerpoint/2010/main" val="29427850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we here refined to a pan-squamous cell carcinoma study across 5 cancer sites.</a:t>
            </a:r>
          </a:p>
        </p:txBody>
      </p:sp>
      <p:sp>
        <p:nvSpPr>
          <p:cNvPr id="4" name="Slide Number Placeholder 3"/>
          <p:cNvSpPr>
            <a:spLocks noGrp="1"/>
          </p:cNvSpPr>
          <p:nvPr>
            <p:ph type="sldNum" sz="quarter" idx="5"/>
          </p:nvPr>
        </p:nvSpPr>
        <p:spPr/>
        <p:txBody>
          <a:bodyPr/>
          <a:lstStyle/>
          <a:p>
            <a:fld id="{4F939B4B-ADAA-4250-BBC1-550631088D37}" type="slidenum">
              <a:rPr lang="en-US" smtClean="0"/>
              <a:t>23</a:t>
            </a:fld>
            <a:endParaRPr lang="en-US"/>
          </a:p>
        </p:txBody>
      </p:sp>
    </p:spTree>
    <p:extLst>
      <p:ext uri="{BB962C8B-B14F-4D97-AF65-F5344CB8AC3E}">
        <p14:creationId xmlns:p14="http://schemas.microsoft.com/office/powerpoint/2010/main" val="32155114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 want to thank all my collaborators and lab members on the *AMARETTO development team.</a:t>
            </a:r>
          </a:p>
        </p:txBody>
      </p:sp>
      <p:sp>
        <p:nvSpPr>
          <p:cNvPr id="4" name="Slide Number Placeholder 3"/>
          <p:cNvSpPr>
            <a:spLocks noGrp="1"/>
          </p:cNvSpPr>
          <p:nvPr>
            <p:ph type="sldNum" sz="quarter" idx="10"/>
          </p:nvPr>
        </p:nvSpPr>
        <p:spPr/>
        <p:txBody>
          <a:bodyPr/>
          <a:lstStyle/>
          <a:p>
            <a:fld id="{87706520-625A-4F64-92C7-E931C0CD8A1B}" type="slidenum">
              <a:rPr lang="en-US" smtClean="0"/>
              <a:t>24</a:t>
            </a:fld>
            <a:endParaRPr lang="en-US"/>
          </a:p>
        </p:txBody>
      </p:sp>
    </p:spTree>
    <p:extLst>
      <p:ext uri="{BB962C8B-B14F-4D97-AF65-F5344CB8AC3E}">
        <p14:creationId xmlns:p14="http://schemas.microsoft.com/office/powerpoint/2010/main" val="34053547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if you want to know more about how we’re developing the *AMARETTO tools, I am also sharing a link to a blog that was published a few weeks ago.</a:t>
            </a:r>
          </a:p>
          <a:p>
            <a:endParaRPr lang="en-US" dirty="0"/>
          </a:p>
          <a:p>
            <a:r>
              <a:rPr lang="en-US" dirty="0"/>
              <a:t>Thank you for your attention!</a:t>
            </a:r>
          </a:p>
        </p:txBody>
      </p:sp>
      <p:sp>
        <p:nvSpPr>
          <p:cNvPr id="4" name="Slide Number Placeholder 3"/>
          <p:cNvSpPr>
            <a:spLocks noGrp="1"/>
          </p:cNvSpPr>
          <p:nvPr>
            <p:ph type="sldNum" sz="quarter" idx="10"/>
          </p:nvPr>
        </p:nvSpPr>
        <p:spPr/>
        <p:txBody>
          <a:bodyPr/>
          <a:lstStyle/>
          <a:p>
            <a:fld id="{87706520-625A-4F64-92C7-E931C0CD8A1B}" type="slidenum">
              <a:rPr lang="en-US" smtClean="0"/>
              <a:t>25</a:t>
            </a:fld>
            <a:endParaRPr lang="en-US"/>
          </a:p>
        </p:txBody>
      </p:sp>
    </p:spTree>
    <p:extLst>
      <p:ext uri="{BB962C8B-B14F-4D97-AF65-F5344CB8AC3E}">
        <p14:creationId xmlns:p14="http://schemas.microsoft.com/office/powerpoint/2010/main" val="4187907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Multiscale data can come from multiple biological systems of disease, such as studies of patients, etiologies and model systems such as cell lines and animal models, that each provide us with complementary insights into disease biology.</a:t>
            </a:r>
          </a:p>
        </p:txBody>
      </p:sp>
      <p:sp>
        <p:nvSpPr>
          <p:cNvPr id="4" name="Slide Number Placeholder 3"/>
          <p:cNvSpPr>
            <a:spLocks noGrp="1"/>
          </p:cNvSpPr>
          <p:nvPr>
            <p:ph type="sldNum" sz="quarter" idx="5"/>
          </p:nvPr>
        </p:nvSpPr>
        <p:spPr/>
        <p:txBody>
          <a:bodyPr/>
          <a:lstStyle/>
          <a:p>
            <a:fld id="{9F34589E-3A69-462B-B430-4EF95FB4D94E}" type="slidenum">
              <a:rPr lang="en-US" smtClean="0"/>
              <a:t>3</a:t>
            </a:fld>
            <a:endParaRPr lang="en-US"/>
          </a:p>
        </p:txBody>
      </p:sp>
    </p:spTree>
    <p:extLst>
      <p:ext uri="{BB962C8B-B14F-4D97-AF65-F5344CB8AC3E}">
        <p14:creationId xmlns:p14="http://schemas.microsoft.com/office/powerpoint/2010/main" val="703340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each of these biological systems, we typically have multimodal data levels</a:t>
            </a:r>
            <a:r>
              <a:rPr lang="en-US"/>
              <a:t>, such as </a:t>
            </a:r>
            <a:r>
              <a:rPr lang="en-US" dirty="0"/>
              <a:t>multi-omics, clinical and imaging data.</a:t>
            </a:r>
          </a:p>
          <a:p>
            <a:endParaRPr lang="en-US" dirty="0"/>
          </a:p>
          <a:p>
            <a:r>
              <a:rPr lang="en-US" dirty="0"/>
              <a:t>For example, for cancer, we have multi-omics data available from TCGA, including genetic, epigenetic, and functional genomics data such as transcriptomic and proteomic data.</a:t>
            </a:r>
          </a:p>
        </p:txBody>
      </p:sp>
      <p:sp>
        <p:nvSpPr>
          <p:cNvPr id="4" name="Slide Number Placeholder 3"/>
          <p:cNvSpPr>
            <a:spLocks noGrp="1"/>
          </p:cNvSpPr>
          <p:nvPr>
            <p:ph type="sldNum" sz="quarter" idx="5"/>
          </p:nvPr>
        </p:nvSpPr>
        <p:spPr/>
        <p:txBody>
          <a:bodyPr/>
          <a:lstStyle/>
          <a:p>
            <a:fld id="{9F34589E-3A69-462B-B430-4EF95FB4D94E}" type="slidenum">
              <a:rPr lang="en-US" smtClean="0"/>
              <a:t>4</a:t>
            </a:fld>
            <a:endParaRPr lang="en-US"/>
          </a:p>
        </p:txBody>
      </p:sp>
    </p:spTree>
    <p:extLst>
      <p:ext uri="{BB962C8B-B14F-4D97-AF65-F5344CB8AC3E}">
        <p14:creationId xmlns:p14="http://schemas.microsoft.com/office/powerpoint/2010/main" val="26876218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core algorithm starts with upstream modeling of the cis-regulatory mechanisms of cancer drivers and variants from multi-omics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identify somatic recurrent genetic and epigenetic variants that have a direct functional impact on their own gene expression.</a:t>
            </a:r>
          </a:p>
        </p:txBody>
      </p:sp>
      <p:sp>
        <p:nvSpPr>
          <p:cNvPr id="4" name="Slide Number Placeholder 3"/>
          <p:cNvSpPr>
            <a:spLocks noGrp="1"/>
          </p:cNvSpPr>
          <p:nvPr>
            <p:ph type="sldNum" sz="quarter" idx="5"/>
          </p:nvPr>
        </p:nvSpPr>
        <p:spPr/>
        <p:txBody>
          <a:bodyPr/>
          <a:lstStyle/>
          <a:p>
            <a:fld id="{9F34589E-3A69-462B-B430-4EF95FB4D94E}" type="slidenum">
              <a:rPr lang="en-US" smtClean="0"/>
              <a:t>5</a:t>
            </a:fld>
            <a:endParaRPr lang="en-US"/>
          </a:p>
        </p:txBody>
      </p:sp>
    </p:spTree>
    <p:extLst>
      <p:ext uri="{BB962C8B-B14F-4D97-AF65-F5344CB8AC3E}">
        <p14:creationId xmlns:p14="http://schemas.microsoft.com/office/powerpoint/2010/main" val="41944417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u="none" dirty="0">
                <a:latin typeface="+mn-lt"/>
              </a:rPr>
              <a:t>These we interrogate for their regulatory potential in trans-regulatory networks that we learn from functional genomics data.</a:t>
            </a:r>
          </a:p>
          <a:p>
            <a:endParaRPr lang="en-US" sz="1200" b="0" u="none" dirty="0">
              <a:latin typeface="+mn-lt"/>
            </a:endParaRPr>
          </a:p>
          <a:p>
            <a:r>
              <a:rPr lang="en-US" sz="1200" b="0" u="none" dirty="0">
                <a:latin typeface="+mn-lt"/>
              </a:rPr>
              <a:t>So this is the first core algorithm, which is the AMARETTO algorithm that learns networks of regulatory circuits - circuits of target genes and their shared drivers - within each biological system or cohort.</a:t>
            </a:r>
          </a:p>
        </p:txBody>
      </p:sp>
      <p:sp>
        <p:nvSpPr>
          <p:cNvPr id="4" name="Slide Number Placeholder 3"/>
          <p:cNvSpPr>
            <a:spLocks noGrp="1"/>
          </p:cNvSpPr>
          <p:nvPr>
            <p:ph type="sldNum" sz="quarter" idx="5"/>
          </p:nvPr>
        </p:nvSpPr>
        <p:spPr/>
        <p:txBody>
          <a:bodyPr/>
          <a:lstStyle/>
          <a:p>
            <a:fld id="{9F34589E-3A69-462B-B430-4EF95FB4D94E}" type="slidenum">
              <a:rPr lang="en-US" smtClean="0"/>
              <a:t>6</a:t>
            </a:fld>
            <a:endParaRPr lang="en-US"/>
          </a:p>
        </p:txBody>
      </p:sp>
    </p:spTree>
    <p:extLst>
      <p:ext uri="{BB962C8B-B14F-4D97-AF65-F5344CB8AC3E}">
        <p14:creationId xmlns:p14="http://schemas.microsoft.com/office/powerpoint/2010/main" val="42685814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u="none" dirty="0">
                <a:latin typeface="+mn-lt"/>
              </a:rPr>
              <a:t>Now we want to identify subnetworks or communities of regulatory circuits that are shared or distinct across multiple systems of disease, for example, to study multiple cancers and multiple etiologies of cancer.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u="none"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u="none" dirty="0">
                <a:latin typeface="+mn-lt"/>
              </a:rPr>
              <a:t>For this, we developed the second core algorithm, which is the Community-AMARETTO algorithm that compares multiple AMARETTO networks derived from multiple biological systems, diseases or cohorts.</a:t>
            </a:r>
          </a:p>
        </p:txBody>
      </p:sp>
      <p:sp>
        <p:nvSpPr>
          <p:cNvPr id="4" name="Slide Number Placeholder 3"/>
          <p:cNvSpPr>
            <a:spLocks noGrp="1"/>
          </p:cNvSpPr>
          <p:nvPr>
            <p:ph type="sldNum" sz="quarter" idx="5"/>
          </p:nvPr>
        </p:nvSpPr>
        <p:spPr/>
        <p:txBody>
          <a:bodyPr/>
          <a:lstStyle/>
          <a:p>
            <a:fld id="{9F34589E-3A69-462B-B430-4EF95FB4D94E}" type="slidenum">
              <a:rPr lang="en-US" smtClean="0"/>
              <a:t>7</a:t>
            </a:fld>
            <a:endParaRPr lang="en-US"/>
          </a:p>
        </p:txBody>
      </p:sp>
    </p:spTree>
    <p:extLst>
      <p:ext uri="{BB962C8B-B14F-4D97-AF65-F5344CB8AC3E}">
        <p14:creationId xmlns:p14="http://schemas.microsoft.com/office/powerpoint/2010/main" val="5854102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u="none" dirty="0">
                <a:latin typeface="+mn-lt"/>
              </a:rPr>
              <a:t>And finally we provide downstream tools to interpret these networks and subnetworks of regulatory circuits for clinical and experimental outcomes.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u="none" dirty="0">
              <a:latin typeface="+mn-lt"/>
            </a:endParaRPr>
          </a:p>
          <a:p>
            <a:endParaRPr lang="en-US" dirty="0"/>
          </a:p>
        </p:txBody>
      </p:sp>
      <p:sp>
        <p:nvSpPr>
          <p:cNvPr id="4" name="Slide Number Placeholder 3"/>
          <p:cNvSpPr>
            <a:spLocks noGrp="1"/>
          </p:cNvSpPr>
          <p:nvPr>
            <p:ph type="sldNum" sz="quarter" idx="5"/>
          </p:nvPr>
        </p:nvSpPr>
        <p:spPr/>
        <p:txBody>
          <a:bodyPr/>
          <a:lstStyle/>
          <a:p>
            <a:fld id="{9F34589E-3A69-462B-B430-4EF95FB4D94E}" type="slidenum">
              <a:rPr lang="en-US" smtClean="0"/>
              <a:t>8</a:t>
            </a:fld>
            <a:endParaRPr lang="en-US"/>
          </a:p>
        </p:txBody>
      </p:sp>
    </p:spTree>
    <p:extLst>
      <p:ext uri="{BB962C8B-B14F-4D97-AF65-F5344CB8AC3E}">
        <p14:creationId xmlns:p14="http://schemas.microsoft.com/office/powerpoint/2010/main" val="17533567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u="none" dirty="0">
                <a:latin typeface="+mn-lt"/>
              </a:rPr>
              <a:t>For example, we assess them for their association to clinical and molecular features, such as survival and known mutations.</a:t>
            </a:r>
          </a:p>
        </p:txBody>
      </p:sp>
      <p:sp>
        <p:nvSpPr>
          <p:cNvPr id="4" name="Slide Number Placeholder 3"/>
          <p:cNvSpPr>
            <a:spLocks noGrp="1"/>
          </p:cNvSpPr>
          <p:nvPr>
            <p:ph type="sldNum" sz="quarter" idx="5"/>
          </p:nvPr>
        </p:nvSpPr>
        <p:spPr/>
        <p:txBody>
          <a:bodyPr/>
          <a:lstStyle/>
          <a:p>
            <a:fld id="{9F34589E-3A69-462B-B430-4EF95FB4D94E}" type="slidenum">
              <a:rPr lang="en-US" smtClean="0"/>
              <a:t>9</a:t>
            </a:fld>
            <a:endParaRPr lang="en-US"/>
          </a:p>
        </p:txBody>
      </p:sp>
    </p:spTree>
    <p:extLst>
      <p:ext uri="{BB962C8B-B14F-4D97-AF65-F5344CB8AC3E}">
        <p14:creationId xmlns:p14="http://schemas.microsoft.com/office/powerpoint/2010/main" val="3255196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1AB7E-0D56-4167-9809-132F288889D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805474-6E0C-4958-BB06-A222DD1EA4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0F8237-852E-4D83-B66E-BDFA16BBE512}"/>
              </a:ext>
            </a:extLst>
          </p:cNvPr>
          <p:cNvSpPr>
            <a:spLocks noGrp="1"/>
          </p:cNvSpPr>
          <p:nvPr>
            <p:ph type="dt" sz="half" idx="10"/>
          </p:nvPr>
        </p:nvSpPr>
        <p:spPr/>
        <p:txBody>
          <a:bodyPr/>
          <a:lstStyle/>
          <a:p>
            <a:fld id="{9B03B36E-E083-408E-80AD-F8C94839BBAA}" type="datetimeFigureOut">
              <a:rPr lang="en-US" smtClean="0"/>
              <a:t>12/9/2019</a:t>
            </a:fld>
            <a:endParaRPr lang="en-US"/>
          </a:p>
        </p:txBody>
      </p:sp>
      <p:sp>
        <p:nvSpPr>
          <p:cNvPr id="5" name="Footer Placeholder 4">
            <a:extLst>
              <a:ext uri="{FF2B5EF4-FFF2-40B4-BE49-F238E27FC236}">
                <a16:creationId xmlns:a16="http://schemas.microsoft.com/office/drawing/2014/main" id="{D309E4F8-C566-427C-B2F2-733F33A282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B85286-4CF8-4B90-BBD0-E05867E89BE5}"/>
              </a:ext>
            </a:extLst>
          </p:cNvPr>
          <p:cNvSpPr>
            <a:spLocks noGrp="1"/>
          </p:cNvSpPr>
          <p:nvPr>
            <p:ph type="sldNum" sz="quarter" idx="12"/>
          </p:nvPr>
        </p:nvSpPr>
        <p:spPr/>
        <p:txBody>
          <a:bodyPr/>
          <a:lstStyle/>
          <a:p>
            <a:fld id="{B95B3B78-25E9-4471-99E9-1490CC766919}" type="slidenum">
              <a:rPr lang="en-US" smtClean="0"/>
              <a:t>‹#›</a:t>
            </a:fld>
            <a:endParaRPr lang="en-US"/>
          </a:p>
        </p:txBody>
      </p:sp>
    </p:spTree>
    <p:extLst>
      <p:ext uri="{BB962C8B-B14F-4D97-AF65-F5344CB8AC3E}">
        <p14:creationId xmlns:p14="http://schemas.microsoft.com/office/powerpoint/2010/main" val="5856666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26CC9-5D72-4FF4-A006-76C282C99C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ACC271-4DAC-4AD6-9C5F-D1E06DFA2C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F562EF-72FF-43F2-AB6F-B97382935884}"/>
              </a:ext>
            </a:extLst>
          </p:cNvPr>
          <p:cNvSpPr>
            <a:spLocks noGrp="1"/>
          </p:cNvSpPr>
          <p:nvPr>
            <p:ph type="dt" sz="half" idx="10"/>
          </p:nvPr>
        </p:nvSpPr>
        <p:spPr/>
        <p:txBody>
          <a:bodyPr/>
          <a:lstStyle/>
          <a:p>
            <a:fld id="{9B03B36E-E083-408E-80AD-F8C94839BBAA}" type="datetimeFigureOut">
              <a:rPr lang="en-US" smtClean="0"/>
              <a:t>12/9/2019</a:t>
            </a:fld>
            <a:endParaRPr lang="en-US"/>
          </a:p>
        </p:txBody>
      </p:sp>
      <p:sp>
        <p:nvSpPr>
          <p:cNvPr id="5" name="Footer Placeholder 4">
            <a:extLst>
              <a:ext uri="{FF2B5EF4-FFF2-40B4-BE49-F238E27FC236}">
                <a16:creationId xmlns:a16="http://schemas.microsoft.com/office/drawing/2014/main" id="{8D971DB4-FDCB-4A3F-A921-B062AC193B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C633D5-67D7-4507-8AB3-1CA9DC424609}"/>
              </a:ext>
            </a:extLst>
          </p:cNvPr>
          <p:cNvSpPr>
            <a:spLocks noGrp="1"/>
          </p:cNvSpPr>
          <p:nvPr>
            <p:ph type="sldNum" sz="quarter" idx="12"/>
          </p:nvPr>
        </p:nvSpPr>
        <p:spPr/>
        <p:txBody>
          <a:bodyPr/>
          <a:lstStyle/>
          <a:p>
            <a:fld id="{B95B3B78-25E9-4471-99E9-1490CC766919}" type="slidenum">
              <a:rPr lang="en-US" smtClean="0"/>
              <a:t>‹#›</a:t>
            </a:fld>
            <a:endParaRPr lang="en-US"/>
          </a:p>
        </p:txBody>
      </p:sp>
    </p:spTree>
    <p:extLst>
      <p:ext uri="{BB962C8B-B14F-4D97-AF65-F5344CB8AC3E}">
        <p14:creationId xmlns:p14="http://schemas.microsoft.com/office/powerpoint/2010/main" val="4201957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357D77-498D-43A8-9154-FFB01819532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6A5446-AAC2-4FE4-A748-704BFC395F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CD4BDE-BD53-4832-AF2A-F20665CA514A}"/>
              </a:ext>
            </a:extLst>
          </p:cNvPr>
          <p:cNvSpPr>
            <a:spLocks noGrp="1"/>
          </p:cNvSpPr>
          <p:nvPr>
            <p:ph type="dt" sz="half" idx="10"/>
          </p:nvPr>
        </p:nvSpPr>
        <p:spPr/>
        <p:txBody>
          <a:bodyPr/>
          <a:lstStyle/>
          <a:p>
            <a:fld id="{9B03B36E-E083-408E-80AD-F8C94839BBAA}" type="datetimeFigureOut">
              <a:rPr lang="en-US" smtClean="0"/>
              <a:t>12/9/2019</a:t>
            </a:fld>
            <a:endParaRPr lang="en-US"/>
          </a:p>
        </p:txBody>
      </p:sp>
      <p:sp>
        <p:nvSpPr>
          <p:cNvPr id="5" name="Footer Placeholder 4">
            <a:extLst>
              <a:ext uri="{FF2B5EF4-FFF2-40B4-BE49-F238E27FC236}">
                <a16:creationId xmlns:a16="http://schemas.microsoft.com/office/drawing/2014/main" id="{282C2FC1-F69A-47A7-8183-844A3974B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521742-B77A-4117-834B-3FC689CD2384}"/>
              </a:ext>
            </a:extLst>
          </p:cNvPr>
          <p:cNvSpPr>
            <a:spLocks noGrp="1"/>
          </p:cNvSpPr>
          <p:nvPr>
            <p:ph type="sldNum" sz="quarter" idx="12"/>
          </p:nvPr>
        </p:nvSpPr>
        <p:spPr/>
        <p:txBody>
          <a:bodyPr/>
          <a:lstStyle/>
          <a:p>
            <a:fld id="{B95B3B78-25E9-4471-99E9-1490CC766919}" type="slidenum">
              <a:rPr lang="en-US" smtClean="0"/>
              <a:t>‹#›</a:t>
            </a:fld>
            <a:endParaRPr lang="en-US"/>
          </a:p>
        </p:txBody>
      </p:sp>
    </p:spTree>
    <p:extLst>
      <p:ext uri="{BB962C8B-B14F-4D97-AF65-F5344CB8AC3E}">
        <p14:creationId xmlns:p14="http://schemas.microsoft.com/office/powerpoint/2010/main" val="1300181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04DE7-3764-4F9D-8CB8-D71A0E5062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858834-9A0F-477D-B699-4FFC354F36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72717C-5E5F-4DD3-8E2B-FC27DBBA497B}"/>
              </a:ext>
            </a:extLst>
          </p:cNvPr>
          <p:cNvSpPr>
            <a:spLocks noGrp="1"/>
          </p:cNvSpPr>
          <p:nvPr>
            <p:ph type="dt" sz="half" idx="10"/>
          </p:nvPr>
        </p:nvSpPr>
        <p:spPr/>
        <p:txBody>
          <a:bodyPr/>
          <a:lstStyle/>
          <a:p>
            <a:fld id="{9B03B36E-E083-408E-80AD-F8C94839BBAA}" type="datetimeFigureOut">
              <a:rPr lang="en-US" smtClean="0"/>
              <a:t>12/9/2019</a:t>
            </a:fld>
            <a:endParaRPr lang="en-US"/>
          </a:p>
        </p:txBody>
      </p:sp>
      <p:sp>
        <p:nvSpPr>
          <p:cNvPr id="5" name="Footer Placeholder 4">
            <a:extLst>
              <a:ext uri="{FF2B5EF4-FFF2-40B4-BE49-F238E27FC236}">
                <a16:creationId xmlns:a16="http://schemas.microsoft.com/office/drawing/2014/main" id="{876A4188-94AF-4A72-9B81-4CAE5C9B22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E0B829-0ED1-4D46-B725-2F0A912D2B04}"/>
              </a:ext>
            </a:extLst>
          </p:cNvPr>
          <p:cNvSpPr>
            <a:spLocks noGrp="1"/>
          </p:cNvSpPr>
          <p:nvPr>
            <p:ph type="sldNum" sz="quarter" idx="12"/>
          </p:nvPr>
        </p:nvSpPr>
        <p:spPr/>
        <p:txBody>
          <a:bodyPr/>
          <a:lstStyle/>
          <a:p>
            <a:fld id="{B95B3B78-25E9-4471-99E9-1490CC766919}" type="slidenum">
              <a:rPr lang="en-US" smtClean="0"/>
              <a:t>‹#›</a:t>
            </a:fld>
            <a:endParaRPr lang="en-US"/>
          </a:p>
        </p:txBody>
      </p:sp>
    </p:spTree>
    <p:extLst>
      <p:ext uri="{BB962C8B-B14F-4D97-AF65-F5344CB8AC3E}">
        <p14:creationId xmlns:p14="http://schemas.microsoft.com/office/powerpoint/2010/main" val="4037841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93446-D1BD-482D-9D01-42F64EB471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2659F0E-4508-4846-9423-4D2604393D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03658D3-6DE2-4691-A465-473EEAAC60A8}"/>
              </a:ext>
            </a:extLst>
          </p:cNvPr>
          <p:cNvSpPr>
            <a:spLocks noGrp="1"/>
          </p:cNvSpPr>
          <p:nvPr>
            <p:ph type="dt" sz="half" idx="10"/>
          </p:nvPr>
        </p:nvSpPr>
        <p:spPr/>
        <p:txBody>
          <a:bodyPr/>
          <a:lstStyle/>
          <a:p>
            <a:fld id="{9B03B36E-E083-408E-80AD-F8C94839BBAA}" type="datetimeFigureOut">
              <a:rPr lang="en-US" smtClean="0"/>
              <a:t>12/9/2019</a:t>
            </a:fld>
            <a:endParaRPr lang="en-US"/>
          </a:p>
        </p:txBody>
      </p:sp>
      <p:sp>
        <p:nvSpPr>
          <p:cNvPr id="5" name="Footer Placeholder 4">
            <a:extLst>
              <a:ext uri="{FF2B5EF4-FFF2-40B4-BE49-F238E27FC236}">
                <a16:creationId xmlns:a16="http://schemas.microsoft.com/office/drawing/2014/main" id="{0A955163-D050-40CC-A29F-F676F5A5D3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C300B6-2C10-492B-ACE5-12A23817A518}"/>
              </a:ext>
            </a:extLst>
          </p:cNvPr>
          <p:cNvSpPr>
            <a:spLocks noGrp="1"/>
          </p:cNvSpPr>
          <p:nvPr>
            <p:ph type="sldNum" sz="quarter" idx="12"/>
          </p:nvPr>
        </p:nvSpPr>
        <p:spPr/>
        <p:txBody>
          <a:bodyPr/>
          <a:lstStyle/>
          <a:p>
            <a:fld id="{B95B3B78-25E9-4471-99E9-1490CC766919}" type="slidenum">
              <a:rPr lang="en-US" smtClean="0"/>
              <a:t>‹#›</a:t>
            </a:fld>
            <a:endParaRPr lang="en-US"/>
          </a:p>
        </p:txBody>
      </p:sp>
    </p:spTree>
    <p:extLst>
      <p:ext uri="{BB962C8B-B14F-4D97-AF65-F5344CB8AC3E}">
        <p14:creationId xmlns:p14="http://schemas.microsoft.com/office/powerpoint/2010/main" val="1560991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505CA-0B50-425F-B200-25B28E41CF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D16D5DA-864D-493D-B282-53B02DB1A9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84CE34-B399-451C-9F1C-70A3EC08B4E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E56EA0-B633-45D8-975A-484ABC9C896D}"/>
              </a:ext>
            </a:extLst>
          </p:cNvPr>
          <p:cNvSpPr>
            <a:spLocks noGrp="1"/>
          </p:cNvSpPr>
          <p:nvPr>
            <p:ph type="dt" sz="half" idx="10"/>
          </p:nvPr>
        </p:nvSpPr>
        <p:spPr/>
        <p:txBody>
          <a:bodyPr/>
          <a:lstStyle/>
          <a:p>
            <a:fld id="{9B03B36E-E083-408E-80AD-F8C94839BBAA}" type="datetimeFigureOut">
              <a:rPr lang="en-US" smtClean="0"/>
              <a:t>12/9/2019</a:t>
            </a:fld>
            <a:endParaRPr lang="en-US"/>
          </a:p>
        </p:txBody>
      </p:sp>
      <p:sp>
        <p:nvSpPr>
          <p:cNvPr id="6" name="Footer Placeholder 5">
            <a:extLst>
              <a:ext uri="{FF2B5EF4-FFF2-40B4-BE49-F238E27FC236}">
                <a16:creationId xmlns:a16="http://schemas.microsoft.com/office/drawing/2014/main" id="{3E78919F-BD1F-4099-BA99-E3EEC89F57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3342A6-965A-4872-A302-4998533ADD66}"/>
              </a:ext>
            </a:extLst>
          </p:cNvPr>
          <p:cNvSpPr>
            <a:spLocks noGrp="1"/>
          </p:cNvSpPr>
          <p:nvPr>
            <p:ph type="sldNum" sz="quarter" idx="12"/>
          </p:nvPr>
        </p:nvSpPr>
        <p:spPr/>
        <p:txBody>
          <a:bodyPr/>
          <a:lstStyle/>
          <a:p>
            <a:fld id="{B95B3B78-25E9-4471-99E9-1490CC766919}" type="slidenum">
              <a:rPr lang="en-US" smtClean="0"/>
              <a:t>‹#›</a:t>
            </a:fld>
            <a:endParaRPr lang="en-US"/>
          </a:p>
        </p:txBody>
      </p:sp>
    </p:spTree>
    <p:extLst>
      <p:ext uri="{BB962C8B-B14F-4D97-AF65-F5344CB8AC3E}">
        <p14:creationId xmlns:p14="http://schemas.microsoft.com/office/powerpoint/2010/main" val="2992668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1B62F-B8A5-4AB9-A7B6-725C32B2130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3DE04AE-8150-42DC-B667-43D90B163F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F1C730-A880-44D5-AD97-B338CA19CEE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525DBC1-9054-4F68-B97F-BDD468FA01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F559CA-981E-4B9A-BBCD-9A6AE967C16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280F85-D3AE-4DAE-9B33-C7B6920BF0E5}"/>
              </a:ext>
            </a:extLst>
          </p:cNvPr>
          <p:cNvSpPr>
            <a:spLocks noGrp="1"/>
          </p:cNvSpPr>
          <p:nvPr>
            <p:ph type="dt" sz="half" idx="10"/>
          </p:nvPr>
        </p:nvSpPr>
        <p:spPr/>
        <p:txBody>
          <a:bodyPr/>
          <a:lstStyle/>
          <a:p>
            <a:fld id="{9B03B36E-E083-408E-80AD-F8C94839BBAA}" type="datetimeFigureOut">
              <a:rPr lang="en-US" smtClean="0"/>
              <a:t>12/9/2019</a:t>
            </a:fld>
            <a:endParaRPr lang="en-US"/>
          </a:p>
        </p:txBody>
      </p:sp>
      <p:sp>
        <p:nvSpPr>
          <p:cNvPr id="8" name="Footer Placeholder 7">
            <a:extLst>
              <a:ext uri="{FF2B5EF4-FFF2-40B4-BE49-F238E27FC236}">
                <a16:creationId xmlns:a16="http://schemas.microsoft.com/office/drawing/2014/main" id="{6FB17295-3A5B-4DC6-9402-5E117B0C2CE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3E7EA89-02D5-4239-A6CD-C186AB01EE77}"/>
              </a:ext>
            </a:extLst>
          </p:cNvPr>
          <p:cNvSpPr>
            <a:spLocks noGrp="1"/>
          </p:cNvSpPr>
          <p:nvPr>
            <p:ph type="sldNum" sz="quarter" idx="12"/>
          </p:nvPr>
        </p:nvSpPr>
        <p:spPr/>
        <p:txBody>
          <a:bodyPr/>
          <a:lstStyle/>
          <a:p>
            <a:fld id="{B95B3B78-25E9-4471-99E9-1490CC766919}" type="slidenum">
              <a:rPr lang="en-US" smtClean="0"/>
              <a:t>‹#›</a:t>
            </a:fld>
            <a:endParaRPr lang="en-US"/>
          </a:p>
        </p:txBody>
      </p:sp>
    </p:spTree>
    <p:extLst>
      <p:ext uri="{BB962C8B-B14F-4D97-AF65-F5344CB8AC3E}">
        <p14:creationId xmlns:p14="http://schemas.microsoft.com/office/powerpoint/2010/main" val="3668463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5292-C770-4BA1-AB02-B32CC767CC0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F34835-6614-4912-B805-07997DBAE05F}"/>
              </a:ext>
            </a:extLst>
          </p:cNvPr>
          <p:cNvSpPr>
            <a:spLocks noGrp="1"/>
          </p:cNvSpPr>
          <p:nvPr>
            <p:ph type="dt" sz="half" idx="10"/>
          </p:nvPr>
        </p:nvSpPr>
        <p:spPr/>
        <p:txBody>
          <a:bodyPr/>
          <a:lstStyle/>
          <a:p>
            <a:fld id="{9B03B36E-E083-408E-80AD-F8C94839BBAA}" type="datetimeFigureOut">
              <a:rPr lang="en-US" smtClean="0"/>
              <a:t>12/9/2019</a:t>
            </a:fld>
            <a:endParaRPr lang="en-US"/>
          </a:p>
        </p:txBody>
      </p:sp>
      <p:sp>
        <p:nvSpPr>
          <p:cNvPr id="4" name="Footer Placeholder 3">
            <a:extLst>
              <a:ext uri="{FF2B5EF4-FFF2-40B4-BE49-F238E27FC236}">
                <a16:creationId xmlns:a16="http://schemas.microsoft.com/office/drawing/2014/main" id="{74547677-96DA-4D2D-82C3-8F032A82B9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D0004DB-4E22-4F35-99F4-86D983F2852A}"/>
              </a:ext>
            </a:extLst>
          </p:cNvPr>
          <p:cNvSpPr>
            <a:spLocks noGrp="1"/>
          </p:cNvSpPr>
          <p:nvPr>
            <p:ph type="sldNum" sz="quarter" idx="12"/>
          </p:nvPr>
        </p:nvSpPr>
        <p:spPr/>
        <p:txBody>
          <a:bodyPr/>
          <a:lstStyle/>
          <a:p>
            <a:fld id="{B95B3B78-25E9-4471-99E9-1490CC766919}" type="slidenum">
              <a:rPr lang="en-US" smtClean="0"/>
              <a:t>‹#›</a:t>
            </a:fld>
            <a:endParaRPr lang="en-US"/>
          </a:p>
        </p:txBody>
      </p:sp>
    </p:spTree>
    <p:extLst>
      <p:ext uri="{BB962C8B-B14F-4D97-AF65-F5344CB8AC3E}">
        <p14:creationId xmlns:p14="http://schemas.microsoft.com/office/powerpoint/2010/main" val="3918991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1A1858-AA93-4050-BA0D-AFBF22CCDDC0}"/>
              </a:ext>
            </a:extLst>
          </p:cNvPr>
          <p:cNvSpPr>
            <a:spLocks noGrp="1"/>
          </p:cNvSpPr>
          <p:nvPr>
            <p:ph type="dt" sz="half" idx="10"/>
          </p:nvPr>
        </p:nvSpPr>
        <p:spPr/>
        <p:txBody>
          <a:bodyPr/>
          <a:lstStyle/>
          <a:p>
            <a:fld id="{9B03B36E-E083-408E-80AD-F8C94839BBAA}" type="datetimeFigureOut">
              <a:rPr lang="en-US" smtClean="0"/>
              <a:t>12/9/2019</a:t>
            </a:fld>
            <a:endParaRPr lang="en-US"/>
          </a:p>
        </p:txBody>
      </p:sp>
      <p:sp>
        <p:nvSpPr>
          <p:cNvPr id="3" name="Footer Placeholder 2">
            <a:extLst>
              <a:ext uri="{FF2B5EF4-FFF2-40B4-BE49-F238E27FC236}">
                <a16:creationId xmlns:a16="http://schemas.microsoft.com/office/drawing/2014/main" id="{CDE0DE0D-F55B-4664-A6DE-B998D296BDA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027524-3CD3-41EA-8CEE-11B4ED8A8888}"/>
              </a:ext>
            </a:extLst>
          </p:cNvPr>
          <p:cNvSpPr>
            <a:spLocks noGrp="1"/>
          </p:cNvSpPr>
          <p:nvPr>
            <p:ph type="sldNum" sz="quarter" idx="12"/>
          </p:nvPr>
        </p:nvSpPr>
        <p:spPr/>
        <p:txBody>
          <a:bodyPr/>
          <a:lstStyle/>
          <a:p>
            <a:fld id="{B95B3B78-25E9-4471-99E9-1490CC766919}" type="slidenum">
              <a:rPr lang="en-US" smtClean="0"/>
              <a:t>‹#›</a:t>
            </a:fld>
            <a:endParaRPr lang="en-US"/>
          </a:p>
        </p:txBody>
      </p:sp>
    </p:spTree>
    <p:extLst>
      <p:ext uri="{BB962C8B-B14F-4D97-AF65-F5344CB8AC3E}">
        <p14:creationId xmlns:p14="http://schemas.microsoft.com/office/powerpoint/2010/main" val="3617887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79267-5598-47B5-ADD2-2B3FEEA3E7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208FC5-079E-4751-8772-ECD579DC43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734BBA8-623E-4F4E-BC88-02BE196F84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3B3ECD-6428-4045-9DAA-B46A92B03AF2}"/>
              </a:ext>
            </a:extLst>
          </p:cNvPr>
          <p:cNvSpPr>
            <a:spLocks noGrp="1"/>
          </p:cNvSpPr>
          <p:nvPr>
            <p:ph type="dt" sz="half" idx="10"/>
          </p:nvPr>
        </p:nvSpPr>
        <p:spPr/>
        <p:txBody>
          <a:bodyPr/>
          <a:lstStyle/>
          <a:p>
            <a:fld id="{9B03B36E-E083-408E-80AD-F8C94839BBAA}" type="datetimeFigureOut">
              <a:rPr lang="en-US" smtClean="0"/>
              <a:t>12/9/2019</a:t>
            </a:fld>
            <a:endParaRPr lang="en-US"/>
          </a:p>
        </p:txBody>
      </p:sp>
      <p:sp>
        <p:nvSpPr>
          <p:cNvPr id="6" name="Footer Placeholder 5">
            <a:extLst>
              <a:ext uri="{FF2B5EF4-FFF2-40B4-BE49-F238E27FC236}">
                <a16:creationId xmlns:a16="http://schemas.microsoft.com/office/drawing/2014/main" id="{FF89D405-D76A-4F2A-AF4D-481980477E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791D33-19E8-46D4-A386-BD4EEAD2F27A}"/>
              </a:ext>
            </a:extLst>
          </p:cNvPr>
          <p:cNvSpPr>
            <a:spLocks noGrp="1"/>
          </p:cNvSpPr>
          <p:nvPr>
            <p:ph type="sldNum" sz="quarter" idx="12"/>
          </p:nvPr>
        </p:nvSpPr>
        <p:spPr/>
        <p:txBody>
          <a:bodyPr/>
          <a:lstStyle/>
          <a:p>
            <a:fld id="{B95B3B78-25E9-4471-99E9-1490CC766919}" type="slidenum">
              <a:rPr lang="en-US" smtClean="0"/>
              <a:t>‹#›</a:t>
            </a:fld>
            <a:endParaRPr lang="en-US"/>
          </a:p>
        </p:txBody>
      </p:sp>
    </p:spTree>
    <p:extLst>
      <p:ext uri="{BB962C8B-B14F-4D97-AF65-F5344CB8AC3E}">
        <p14:creationId xmlns:p14="http://schemas.microsoft.com/office/powerpoint/2010/main" val="1782242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95BBB-9FD5-42B9-8861-672376AC62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99D3552-E4B8-4BF2-BF7D-F9871289D3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73EEAD2-3300-4A5D-BEFC-DA5144E16A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F9C9E0-56AA-454D-B145-51E32A10558A}"/>
              </a:ext>
            </a:extLst>
          </p:cNvPr>
          <p:cNvSpPr>
            <a:spLocks noGrp="1"/>
          </p:cNvSpPr>
          <p:nvPr>
            <p:ph type="dt" sz="half" idx="10"/>
          </p:nvPr>
        </p:nvSpPr>
        <p:spPr/>
        <p:txBody>
          <a:bodyPr/>
          <a:lstStyle/>
          <a:p>
            <a:fld id="{9B03B36E-E083-408E-80AD-F8C94839BBAA}" type="datetimeFigureOut">
              <a:rPr lang="en-US" smtClean="0"/>
              <a:t>12/9/2019</a:t>
            </a:fld>
            <a:endParaRPr lang="en-US"/>
          </a:p>
        </p:txBody>
      </p:sp>
      <p:sp>
        <p:nvSpPr>
          <p:cNvPr id="6" name="Footer Placeholder 5">
            <a:extLst>
              <a:ext uri="{FF2B5EF4-FFF2-40B4-BE49-F238E27FC236}">
                <a16:creationId xmlns:a16="http://schemas.microsoft.com/office/drawing/2014/main" id="{DA9CCF35-F1E8-4ABA-8EAB-8141E9315D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559267-50CA-478A-AE4D-F41150AD3134}"/>
              </a:ext>
            </a:extLst>
          </p:cNvPr>
          <p:cNvSpPr>
            <a:spLocks noGrp="1"/>
          </p:cNvSpPr>
          <p:nvPr>
            <p:ph type="sldNum" sz="quarter" idx="12"/>
          </p:nvPr>
        </p:nvSpPr>
        <p:spPr/>
        <p:txBody>
          <a:bodyPr/>
          <a:lstStyle/>
          <a:p>
            <a:fld id="{B95B3B78-25E9-4471-99E9-1490CC766919}" type="slidenum">
              <a:rPr lang="en-US" smtClean="0"/>
              <a:t>‹#›</a:t>
            </a:fld>
            <a:endParaRPr lang="en-US"/>
          </a:p>
        </p:txBody>
      </p:sp>
    </p:spTree>
    <p:extLst>
      <p:ext uri="{BB962C8B-B14F-4D97-AF65-F5344CB8AC3E}">
        <p14:creationId xmlns:p14="http://schemas.microsoft.com/office/powerpoint/2010/main" val="2071106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1FEEC7-09F1-4D9F-B921-419B39B814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F655937-AC32-4D2D-A91B-03FCE39FF2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699D39-8066-4A63-A466-E0DED7F934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03B36E-E083-408E-80AD-F8C94839BBAA}" type="datetimeFigureOut">
              <a:rPr lang="en-US" smtClean="0"/>
              <a:t>12/9/2019</a:t>
            </a:fld>
            <a:endParaRPr lang="en-US"/>
          </a:p>
        </p:txBody>
      </p:sp>
      <p:sp>
        <p:nvSpPr>
          <p:cNvPr id="5" name="Footer Placeholder 4">
            <a:extLst>
              <a:ext uri="{FF2B5EF4-FFF2-40B4-BE49-F238E27FC236}">
                <a16:creationId xmlns:a16="http://schemas.microsoft.com/office/drawing/2014/main" id="{9254BC58-B0B8-46EA-91C6-5BDAA3DA0B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B995045-BE0F-43B4-9C03-128FAACFA6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5B3B78-25E9-4471-99E9-1490CC766919}" type="slidenum">
              <a:rPr lang="en-US" smtClean="0"/>
              <a:t>‹#›</a:t>
            </a:fld>
            <a:endParaRPr lang="en-US"/>
          </a:p>
        </p:txBody>
      </p:sp>
    </p:spTree>
    <p:extLst>
      <p:ext uri="{BB962C8B-B14F-4D97-AF65-F5344CB8AC3E}">
        <p14:creationId xmlns:p14="http://schemas.microsoft.com/office/powerpoint/2010/main" val="1398972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portals.broadinstitute.org/pochetlab/amaretto.html" TargetMode="External"/><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hyperlink" Target="mailto:npochet@bwh.harvard.edu" TargetMode="External"/><Relationship Id="rId4" Type="http://schemas.openxmlformats.org/officeDocument/2006/relationships/hyperlink" Target="mailto:npochet@broadinstitute.org"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6.jp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hyperlink" Target="https://bioconductor.org/packages/release/bioc/html/AMARETTO.html"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portals.broadinstitute.org/pochetlab/amaretto.html" TargetMode="External"/><Relationship Id="rId5" Type="http://schemas.openxmlformats.org/officeDocument/2006/relationships/image" Target="../media/image19.png"/><Relationship Id="rId4" Type="http://schemas.openxmlformats.org/officeDocument/2006/relationships/hyperlink" Target="https://colab.research.google.com/drive/1JfnRoNgTVX_7VEGAAmjGjwP_yX2tdDxs"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pochetlab.shinyapps.io/AMARETTO-Hub_TCGA-GBM/"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portals.broadinstitute.org/pochetlab/demo/cAMARETTO_Liver_6DS/index.html"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colab.research.google.com/drive/17GieTfYriTVlbKchl-OEb5nI_NA2vvjQ#scrollTo=uMfrol3e-0NU"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portals.broadinstitute.org/pochetlab/demo/IcAMARETTO_Brain_3DS/index.html"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hyperlink" Target="https://pochetlab.shinyapps.io/AMARETTO-Hub_TCGA-GBM/" TargetMode="External"/><Relationship Id="rId5" Type="http://schemas.openxmlformats.org/officeDocument/2006/relationships/hyperlink" Target="https://colab.research.google.com/drive/11Q0GH6YHCoTZrDfHrUavixAi_f_qGBau" TargetMode="External"/><Relationship Id="rId4" Type="http://schemas.openxmlformats.org/officeDocument/2006/relationships/hyperlink" Target="https://colab.research.google.com/drive/14u1KZJ3Gf-9qjDycyBKzBiN5VzzOa2xU"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portals.broadinstitute.org/pochetlab/demo/cAMARETTO_PanCancer_5DS/index.html"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colab.research.google.com/drive/17RwBxwWWnXJMRI_VZl-X-hztJTwvlFjl"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hyperlink" Target="https://datascience.cancer.gov/news-events/blog/informatics-technology-cancer-research-program-drives-and-fosters-community-cancer" TargetMode="External"/><Relationship Id="rId5" Type="http://schemas.openxmlformats.org/officeDocument/2006/relationships/image" Target="../media/image23.png"/><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678C6-D5FA-4F31-8C5D-573A400F82F4}"/>
              </a:ext>
            </a:extLst>
          </p:cNvPr>
          <p:cNvSpPr>
            <a:spLocks noGrp="1"/>
          </p:cNvSpPr>
          <p:nvPr>
            <p:ph type="ctrTitle"/>
          </p:nvPr>
        </p:nvSpPr>
        <p:spPr>
          <a:xfrm>
            <a:off x="0" y="1122363"/>
            <a:ext cx="12192000" cy="2387600"/>
          </a:xfrm>
        </p:spPr>
        <p:txBody>
          <a:bodyPr>
            <a:noAutofit/>
          </a:bodyPr>
          <a:lstStyle/>
          <a:p>
            <a:r>
              <a:rPr lang="en-GB" sz="3000" b="1" dirty="0"/>
              <a:t>*AMARETTO for network biology and medicine:</a:t>
            </a:r>
            <a:br>
              <a:rPr lang="en-GB" sz="3000" b="1" dirty="0"/>
            </a:br>
            <a:br>
              <a:rPr lang="en-GB" sz="3000" b="1" dirty="0"/>
            </a:br>
            <a:r>
              <a:rPr lang="en-GB" sz="3000" b="1" dirty="0"/>
              <a:t>linking diseases, drivers, targets and drugs</a:t>
            </a:r>
            <a:br>
              <a:rPr lang="en-GB" sz="3000" b="1" dirty="0"/>
            </a:br>
            <a:br>
              <a:rPr lang="en-GB" sz="3000" b="1" dirty="0"/>
            </a:br>
            <a:r>
              <a:rPr lang="en-GB" sz="3000" b="1" dirty="0"/>
              <a:t>via multi-omics, clinical, imaging and perturbation data fusion</a:t>
            </a:r>
            <a:br>
              <a:rPr lang="en-GB" sz="3000" b="1" dirty="0"/>
            </a:br>
            <a:endParaRPr lang="en-US" sz="3000" b="1" dirty="0"/>
          </a:p>
        </p:txBody>
      </p:sp>
      <p:sp>
        <p:nvSpPr>
          <p:cNvPr id="3" name="Subtitle 2">
            <a:extLst>
              <a:ext uri="{FF2B5EF4-FFF2-40B4-BE49-F238E27FC236}">
                <a16:creationId xmlns:a16="http://schemas.microsoft.com/office/drawing/2014/main" id="{AD1668E2-45C8-4C37-8F93-6691C798E0A7}"/>
              </a:ext>
            </a:extLst>
          </p:cNvPr>
          <p:cNvSpPr>
            <a:spLocks noGrp="1"/>
          </p:cNvSpPr>
          <p:nvPr>
            <p:ph type="subTitle" idx="1"/>
          </p:nvPr>
        </p:nvSpPr>
        <p:spPr>
          <a:xfrm>
            <a:off x="1524000" y="3602038"/>
            <a:ext cx="9144000" cy="3255962"/>
          </a:xfrm>
        </p:spPr>
        <p:txBody>
          <a:bodyPr>
            <a:normAutofit/>
          </a:bodyPr>
          <a:lstStyle/>
          <a:p>
            <a:pPr>
              <a:lnSpc>
                <a:spcPct val="100000"/>
              </a:lnSpc>
              <a:spcBef>
                <a:spcPts val="0"/>
              </a:spcBef>
            </a:pPr>
            <a:r>
              <a:rPr lang="en-US" dirty="0"/>
              <a:t>Nathalie Pochet, Ph.D.</a:t>
            </a:r>
            <a:endParaRPr lang="en-US" sz="1200" dirty="0"/>
          </a:p>
          <a:p>
            <a:pPr>
              <a:lnSpc>
                <a:spcPct val="100000"/>
              </a:lnSpc>
              <a:spcBef>
                <a:spcPts val="0"/>
              </a:spcBef>
            </a:pPr>
            <a:r>
              <a:rPr lang="en-US" sz="1400" dirty="0"/>
              <a:t>Assistant Professor, Harvard Medical School</a:t>
            </a:r>
            <a:br>
              <a:rPr lang="en-US" sz="1400" dirty="0"/>
            </a:br>
            <a:r>
              <a:rPr lang="en-US" sz="1400" dirty="0"/>
              <a:t>Associate Scientist, Brigham and Women’s Hospital</a:t>
            </a:r>
            <a:br>
              <a:rPr lang="en-US" sz="1400" dirty="0"/>
            </a:br>
            <a:r>
              <a:rPr lang="en-US" sz="1400" dirty="0"/>
              <a:t>Associate Member, Broad Institute of MIT and Harvard</a:t>
            </a:r>
          </a:p>
          <a:p>
            <a:pPr>
              <a:lnSpc>
                <a:spcPct val="100000"/>
              </a:lnSpc>
              <a:spcBef>
                <a:spcPts val="0"/>
              </a:spcBef>
            </a:pPr>
            <a:endParaRPr lang="en-US" sz="1400" dirty="0">
              <a:hlinkClick r:id="" action="ppaction://noaction"/>
            </a:endParaRPr>
          </a:p>
          <a:p>
            <a:pPr>
              <a:lnSpc>
                <a:spcPct val="100000"/>
              </a:lnSpc>
              <a:spcBef>
                <a:spcPts val="0"/>
              </a:spcBef>
            </a:pPr>
            <a:r>
              <a:rPr lang="en-US" sz="1600" dirty="0">
                <a:hlinkClick r:id="" action="ppaction://noaction"/>
              </a:rPr>
              <a:t>http://portals.broadinstitute.org/pochetlab/</a:t>
            </a:r>
            <a:endParaRPr lang="en-US" sz="1600" dirty="0"/>
          </a:p>
          <a:p>
            <a:pPr>
              <a:lnSpc>
                <a:spcPct val="100000"/>
              </a:lnSpc>
              <a:spcBef>
                <a:spcPts val="0"/>
              </a:spcBef>
            </a:pPr>
            <a:r>
              <a:rPr lang="en-US" sz="1600" dirty="0">
                <a:hlinkClick r:id="rId3"/>
              </a:rPr>
              <a:t>http://portals.broadinstitute.org/pochetlab/amaretto.html</a:t>
            </a:r>
            <a:endParaRPr lang="en-US" sz="1600" dirty="0"/>
          </a:p>
          <a:p>
            <a:pPr>
              <a:lnSpc>
                <a:spcPct val="100000"/>
              </a:lnSpc>
              <a:spcBef>
                <a:spcPts val="0"/>
              </a:spcBef>
            </a:pPr>
            <a:r>
              <a:rPr lang="en-US" sz="1600" dirty="0">
                <a:hlinkClick r:id="rId4"/>
              </a:rPr>
              <a:t>npochet@broadinstitute.org</a:t>
            </a:r>
            <a:r>
              <a:rPr lang="en-US" sz="1600" dirty="0"/>
              <a:t>, </a:t>
            </a:r>
            <a:r>
              <a:rPr lang="en-US" sz="1600" dirty="0">
                <a:hlinkClick r:id="rId5"/>
              </a:rPr>
              <a:t>npochet@bwh.harvard.edu</a:t>
            </a:r>
            <a:br>
              <a:rPr lang="en-US" sz="1400" dirty="0"/>
            </a:br>
            <a:endParaRPr lang="en-US" sz="1600" dirty="0"/>
          </a:p>
          <a:p>
            <a:r>
              <a:rPr lang="en-US" dirty="0"/>
              <a:t>Funded by NIH NCI ITCR</a:t>
            </a:r>
          </a:p>
        </p:txBody>
      </p:sp>
      <p:pic>
        <p:nvPicPr>
          <p:cNvPr id="4" name="Picture 3">
            <a:extLst>
              <a:ext uri="{FF2B5EF4-FFF2-40B4-BE49-F238E27FC236}">
                <a16:creationId xmlns:a16="http://schemas.microsoft.com/office/drawing/2014/main" id="{4746C388-33BE-4C35-ADB3-EDE63FAEAE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50596" y="113283"/>
            <a:ext cx="1890808" cy="505206"/>
          </a:xfrm>
          <a:prstGeom prst="rect">
            <a:avLst/>
          </a:prstGeom>
        </p:spPr>
      </p:pic>
      <p:pic>
        <p:nvPicPr>
          <p:cNvPr id="5" name="Picture 4">
            <a:extLst>
              <a:ext uri="{FF2B5EF4-FFF2-40B4-BE49-F238E27FC236}">
                <a16:creationId xmlns:a16="http://schemas.microsoft.com/office/drawing/2014/main" id="{74B147C7-7411-44B2-9B29-CFC43D1F3BB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7719" y="164550"/>
            <a:ext cx="1464154" cy="402673"/>
          </a:xfrm>
          <a:prstGeom prst="rect">
            <a:avLst/>
          </a:prstGeom>
        </p:spPr>
      </p:pic>
      <p:pic>
        <p:nvPicPr>
          <p:cNvPr id="6" name="Picture 5">
            <a:extLst>
              <a:ext uri="{FF2B5EF4-FFF2-40B4-BE49-F238E27FC236}">
                <a16:creationId xmlns:a16="http://schemas.microsoft.com/office/drawing/2014/main" id="{A4C6A09F-D30E-4C5A-8914-75CCF6BBC1D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390810" y="155132"/>
            <a:ext cx="1293471" cy="405760"/>
          </a:xfrm>
          <a:prstGeom prst="rect">
            <a:avLst/>
          </a:prstGeom>
        </p:spPr>
      </p:pic>
    </p:spTree>
    <p:extLst>
      <p:ext uri="{BB962C8B-B14F-4D97-AF65-F5344CB8AC3E}">
        <p14:creationId xmlns:p14="http://schemas.microsoft.com/office/powerpoint/2010/main" val="27370037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4C2B55E-1E21-4119-BCAE-ACC61B1CA0A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88218" y="-130969"/>
            <a:ext cx="10215563" cy="7119938"/>
          </a:xfrm>
        </p:spPr>
      </p:pic>
    </p:spTree>
    <p:extLst>
      <p:ext uri="{BB962C8B-B14F-4D97-AF65-F5344CB8AC3E}">
        <p14:creationId xmlns:p14="http://schemas.microsoft.com/office/powerpoint/2010/main" val="1376007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DD48B0C-96B1-458B-A381-8A0EFFEBD20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88218" y="-130969"/>
            <a:ext cx="10215563" cy="7119938"/>
          </a:xfrm>
        </p:spPr>
      </p:pic>
    </p:spTree>
    <p:extLst>
      <p:ext uri="{BB962C8B-B14F-4D97-AF65-F5344CB8AC3E}">
        <p14:creationId xmlns:p14="http://schemas.microsoft.com/office/powerpoint/2010/main" val="108088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E042E428-7F32-4567-B351-7C2DF5B290D7}"/>
              </a:ext>
            </a:extLst>
          </p:cNvPr>
          <p:cNvSpPr txBox="1">
            <a:spLocks/>
          </p:cNvSpPr>
          <p:nvPr/>
        </p:nvSpPr>
        <p:spPr>
          <a:xfrm>
            <a:off x="441158" y="1"/>
            <a:ext cx="11309682" cy="930442"/>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b="1" u="sng" dirty="0">
                <a:solidFill>
                  <a:srgbClr val="0000CC"/>
                </a:solidFill>
                <a:effectLst>
                  <a:outerShdw blurRad="38100" dist="38100" dir="2700000" algn="tl">
                    <a:srgbClr val="000000">
                      <a:alpha val="43137"/>
                    </a:srgbClr>
                  </a:outerShdw>
                </a:effectLst>
              </a:rPr>
              <a:t>Drug discovery:</a:t>
            </a:r>
            <a:r>
              <a:rPr lang="en-US" sz="3200" b="1" dirty="0">
                <a:solidFill>
                  <a:srgbClr val="0000CC"/>
                </a:solidFill>
                <a:effectLst>
                  <a:outerShdw blurRad="38100" dist="38100" dir="2700000" algn="tl">
                    <a:srgbClr val="000000">
                      <a:alpha val="43137"/>
                    </a:srgbClr>
                  </a:outerShdw>
                </a:effectLst>
              </a:rPr>
              <a:t> </a:t>
            </a:r>
          </a:p>
          <a:p>
            <a:pPr algn="r"/>
            <a:r>
              <a:rPr lang="en-US" sz="2800" b="1" dirty="0">
                <a:solidFill>
                  <a:srgbClr val="0000CC"/>
                </a:solidFill>
              </a:rPr>
              <a:t>Chemoprevention of hepatitis C and B virus-induced hepatocellular carcinoma</a:t>
            </a:r>
            <a:endParaRPr lang="en-US" sz="3200" b="1" dirty="0">
              <a:solidFill>
                <a:srgbClr val="0000CC"/>
              </a:solidFill>
            </a:endParaRPr>
          </a:p>
        </p:txBody>
      </p:sp>
    </p:spTree>
    <p:extLst>
      <p:ext uri="{BB962C8B-B14F-4D97-AF65-F5344CB8AC3E}">
        <p14:creationId xmlns:p14="http://schemas.microsoft.com/office/powerpoint/2010/main" val="3358579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Content Placeholder 3">
            <a:extLst>
              <a:ext uri="{FF2B5EF4-FFF2-40B4-BE49-F238E27FC236}">
                <a16:creationId xmlns:a16="http://schemas.microsoft.com/office/drawing/2014/main" id="{BA0975D9-BD3D-4838-AA12-F022FA44F6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343399" y="1966779"/>
            <a:ext cx="6177338" cy="2616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TextBox 48">
            <a:extLst>
              <a:ext uri="{FF2B5EF4-FFF2-40B4-BE49-F238E27FC236}">
                <a16:creationId xmlns:a16="http://schemas.microsoft.com/office/drawing/2014/main" id="{EA37B693-56B6-4763-B93A-35A4807CECA1}"/>
              </a:ext>
            </a:extLst>
          </p:cNvPr>
          <p:cNvSpPr txBox="1"/>
          <p:nvPr/>
        </p:nvSpPr>
        <p:spPr>
          <a:xfrm>
            <a:off x="1415799" y="5394527"/>
            <a:ext cx="4026422" cy="830997"/>
          </a:xfrm>
          <a:prstGeom prst="rect">
            <a:avLst/>
          </a:prstGeom>
          <a:noFill/>
        </p:spPr>
        <p:txBody>
          <a:bodyPr wrap="none" rtlCol="0">
            <a:spAutoFit/>
          </a:bodyPr>
          <a:lstStyle/>
          <a:p>
            <a:pPr algn="ctr"/>
            <a:r>
              <a:rPr lang="en-US" sz="1600" dirty="0">
                <a:cs typeface="Calibri" panose="020F0502020204030204" pitchFamily="34" charset="0"/>
              </a:rPr>
              <a:t>Driver and drug discovery</a:t>
            </a:r>
          </a:p>
          <a:p>
            <a:pPr algn="ctr"/>
            <a:r>
              <a:rPr lang="en-US" sz="1600" dirty="0">
                <a:cs typeface="Calibri" panose="020F0502020204030204" pitchFamily="34" charset="0"/>
              </a:rPr>
              <a:t>for hepatitis C (HCV) and hepatitis B (HBV)</a:t>
            </a:r>
          </a:p>
          <a:p>
            <a:pPr algn="ctr"/>
            <a:r>
              <a:rPr lang="en-US" sz="1600" dirty="0">
                <a:cs typeface="Calibri" panose="020F0502020204030204" pitchFamily="34" charset="0"/>
              </a:rPr>
              <a:t>virus-induced hepatocellular carcinoma (HCC)</a:t>
            </a:r>
          </a:p>
        </p:txBody>
      </p:sp>
      <p:sp>
        <p:nvSpPr>
          <p:cNvPr id="9" name="Title 1">
            <a:extLst>
              <a:ext uri="{FF2B5EF4-FFF2-40B4-BE49-F238E27FC236}">
                <a16:creationId xmlns:a16="http://schemas.microsoft.com/office/drawing/2014/main" id="{9AC5E0B4-10F2-44AA-B101-7165B78F596D}"/>
              </a:ext>
            </a:extLst>
          </p:cNvPr>
          <p:cNvSpPr txBox="1">
            <a:spLocks/>
          </p:cNvSpPr>
          <p:nvPr/>
        </p:nvSpPr>
        <p:spPr>
          <a:xfrm>
            <a:off x="441158" y="1"/>
            <a:ext cx="11309682" cy="930442"/>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b="1" u="sng" dirty="0">
                <a:solidFill>
                  <a:srgbClr val="0000CC"/>
                </a:solidFill>
                <a:effectLst>
                  <a:outerShdw blurRad="38100" dist="38100" dir="2700000" algn="tl">
                    <a:srgbClr val="000000">
                      <a:alpha val="43137"/>
                    </a:srgbClr>
                  </a:outerShdw>
                </a:effectLst>
              </a:rPr>
              <a:t>Drug discovery:</a:t>
            </a:r>
            <a:r>
              <a:rPr lang="en-US" sz="3200" b="1" dirty="0">
                <a:solidFill>
                  <a:srgbClr val="0000CC"/>
                </a:solidFill>
                <a:effectLst>
                  <a:outerShdw blurRad="38100" dist="38100" dir="2700000" algn="tl">
                    <a:srgbClr val="000000">
                      <a:alpha val="43137"/>
                    </a:srgbClr>
                  </a:outerShdw>
                </a:effectLst>
              </a:rPr>
              <a:t> </a:t>
            </a:r>
          </a:p>
          <a:p>
            <a:pPr algn="r"/>
            <a:r>
              <a:rPr lang="en-US" sz="2800" b="1" dirty="0">
                <a:solidFill>
                  <a:srgbClr val="0000CC"/>
                </a:solidFill>
              </a:rPr>
              <a:t>Chemoprevention of hepatitis C and B virus-induced hepatocellular carcinoma</a:t>
            </a:r>
            <a:endParaRPr lang="en-US" sz="3200" b="1" dirty="0">
              <a:solidFill>
                <a:srgbClr val="0000CC"/>
              </a:solidFill>
            </a:endParaRPr>
          </a:p>
        </p:txBody>
      </p:sp>
    </p:spTree>
    <p:extLst>
      <p:ext uri="{BB962C8B-B14F-4D97-AF65-F5344CB8AC3E}">
        <p14:creationId xmlns:p14="http://schemas.microsoft.com/office/powerpoint/2010/main" val="3305256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Content Placeholder 3">
            <a:extLst>
              <a:ext uri="{FF2B5EF4-FFF2-40B4-BE49-F238E27FC236}">
                <a16:creationId xmlns:a16="http://schemas.microsoft.com/office/drawing/2014/main" id="{BA0975D9-BD3D-4838-AA12-F022FA44F6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343399" y="1966779"/>
            <a:ext cx="6177338" cy="2616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TextBox 48">
            <a:extLst>
              <a:ext uri="{FF2B5EF4-FFF2-40B4-BE49-F238E27FC236}">
                <a16:creationId xmlns:a16="http://schemas.microsoft.com/office/drawing/2014/main" id="{EA37B693-56B6-4763-B93A-35A4807CECA1}"/>
              </a:ext>
            </a:extLst>
          </p:cNvPr>
          <p:cNvSpPr txBox="1"/>
          <p:nvPr/>
        </p:nvSpPr>
        <p:spPr>
          <a:xfrm>
            <a:off x="1415799" y="5394527"/>
            <a:ext cx="4026422" cy="830997"/>
          </a:xfrm>
          <a:prstGeom prst="rect">
            <a:avLst/>
          </a:prstGeom>
          <a:noFill/>
        </p:spPr>
        <p:txBody>
          <a:bodyPr wrap="none" rtlCol="0">
            <a:spAutoFit/>
          </a:bodyPr>
          <a:lstStyle/>
          <a:p>
            <a:pPr algn="ctr"/>
            <a:r>
              <a:rPr lang="en-US" sz="1600" dirty="0">
                <a:cs typeface="Calibri" panose="020F0502020204030204" pitchFamily="34" charset="0"/>
              </a:rPr>
              <a:t>Driver and drug discovery</a:t>
            </a:r>
          </a:p>
          <a:p>
            <a:pPr algn="ctr"/>
            <a:r>
              <a:rPr lang="en-US" sz="1600" dirty="0">
                <a:cs typeface="Calibri" panose="020F0502020204030204" pitchFamily="34" charset="0"/>
              </a:rPr>
              <a:t>for hepatitis C (HCV) and hepatitis B (HBV)</a:t>
            </a:r>
          </a:p>
          <a:p>
            <a:pPr algn="ctr"/>
            <a:r>
              <a:rPr lang="en-US" sz="1600" dirty="0">
                <a:cs typeface="Calibri" panose="020F0502020204030204" pitchFamily="34" charset="0"/>
              </a:rPr>
              <a:t>virus-induced hepatocellular carcinoma (HCC)</a:t>
            </a:r>
          </a:p>
        </p:txBody>
      </p:sp>
      <p:sp>
        <p:nvSpPr>
          <p:cNvPr id="50" name="TextBox 49">
            <a:extLst>
              <a:ext uri="{FF2B5EF4-FFF2-40B4-BE49-F238E27FC236}">
                <a16:creationId xmlns:a16="http://schemas.microsoft.com/office/drawing/2014/main" id="{95601510-B5C3-49CE-9740-9148463AFE09}"/>
              </a:ext>
            </a:extLst>
          </p:cNvPr>
          <p:cNvSpPr txBox="1"/>
          <p:nvPr/>
        </p:nvSpPr>
        <p:spPr>
          <a:xfrm>
            <a:off x="7531887" y="5394527"/>
            <a:ext cx="2462277" cy="830997"/>
          </a:xfrm>
          <a:prstGeom prst="rect">
            <a:avLst/>
          </a:prstGeom>
          <a:noFill/>
        </p:spPr>
        <p:txBody>
          <a:bodyPr wrap="none" rtlCol="0">
            <a:spAutoFit/>
          </a:bodyPr>
          <a:lstStyle/>
          <a:p>
            <a:pPr algn="ctr"/>
            <a:r>
              <a:rPr lang="en-US" sz="1600" dirty="0"/>
              <a:t>Pan-etiology of liver cancer</a:t>
            </a:r>
          </a:p>
          <a:p>
            <a:pPr algn="ctr"/>
            <a:r>
              <a:rPr lang="en-US" sz="1600" dirty="0"/>
              <a:t>networks and subnetworks</a:t>
            </a:r>
          </a:p>
          <a:p>
            <a:pPr algn="ctr"/>
            <a:r>
              <a:rPr lang="en-US" sz="1600" dirty="0"/>
              <a:t>of regulatory circuits</a:t>
            </a:r>
          </a:p>
        </p:txBody>
      </p:sp>
      <p:grpSp>
        <p:nvGrpSpPr>
          <p:cNvPr id="6" name="Group 5">
            <a:extLst>
              <a:ext uri="{FF2B5EF4-FFF2-40B4-BE49-F238E27FC236}">
                <a16:creationId xmlns:a16="http://schemas.microsoft.com/office/drawing/2014/main" id="{DF0C5400-DC9A-4A63-93A2-2F59E9B4DACD}"/>
              </a:ext>
            </a:extLst>
          </p:cNvPr>
          <p:cNvGrpSpPr/>
          <p:nvPr/>
        </p:nvGrpSpPr>
        <p:grpSpPr>
          <a:xfrm>
            <a:off x="7161250" y="1435197"/>
            <a:ext cx="4687351" cy="3679657"/>
            <a:chOff x="6856450" y="1380626"/>
            <a:chExt cx="4687351" cy="3679657"/>
          </a:xfrm>
        </p:grpSpPr>
        <p:pic>
          <p:nvPicPr>
            <p:cNvPr id="16" name="Picture 15">
              <a:extLst>
                <a:ext uri="{FF2B5EF4-FFF2-40B4-BE49-F238E27FC236}">
                  <a16:creationId xmlns:a16="http://schemas.microsoft.com/office/drawing/2014/main" id="{813AF999-7246-4F2A-87DE-B59AF373F689}"/>
                </a:ext>
              </a:extLst>
            </p:cNvPr>
            <p:cNvPicPr>
              <a:picLocks noChangeAspect="1"/>
            </p:cNvPicPr>
            <p:nvPr/>
          </p:nvPicPr>
          <p:blipFill rotWithShape="1">
            <a:blip r:embed="rId4"/>
            <a:srcRect l="3783" t="13567" r="26393"/>
            <a:stretch/>
          </p:blipFill>
          <p:spPr>
            <a:xfrm>
              <a:off x="6856450" y="2213813"/>
              <a:ext cx="2839136" cy="2846470"/>
            </a:xfrm>
            <a:prstGeom prst="rect">
              <a:avLst/>
            </a:prstGeom>
          </p:spPr>
        </p:pic>
        <p:sp>
          <p:nvSpPr>
            <p:cNvPr id="52" name="object 3">
              <a:extLst>
                <a:ext uri="{FF2B5EF4-FFF2-40B4-BE49-F238E27FC236}">
                  <a16:creationId xmlns:a16="http://schemas.microsoft.com/office/drawing/2014/main" id="{A5DCAA2F-32B2-4D57-B52D-BD6A0E4319AA}"/>
                </a:ext>
              </a:extLst>
            </p:cNvPr>
            <p:cNvSpPr>
              <a:spLocks noChangeAspect="1"/>
            </p:cNvSpPr>
            <p:nvPr/>
          </p:nvSpPr>
          <p:spPr>
            <a:xfrm>
              <a:off x="9388032" y="1380626"/>
              <a:ext cx="2155769" cy="1596193"/>
            </a:xfrm>
            <a:prstGeom prst="rect">
              <a:avLst/>
            </a:prstGeom>
            <a:blipFill>
              <a:blip r:embed="rId5" cstate="print"/>
              <a:stretch>
                <a:fillRect/>
              </a:stretch>
            </a:blipFill>
          </p:spPr>
          <p:txBody>
            <a:bodyPr wrap="square" lIns="0" tIns="0" rIns="0" bIns="0" rtlCol="0"/>
            <a:lstStyle/>
            <a:p>
              <a:endParaRPr/>
            </a:p>
          </p:txBody>
        </p:sp>
        <p:cxnSp>
          <p:nvCxnSpPr>
            <p:cNvPr id="3" name="Straight Arrow Connector 2">
              <a:extLst>
                <a:ext uri="{FF2B5EF4-FFF2-40B4-BE49-F238E27FC236}">
                  <a16:creationId xmlns:a16="http://schemas.microsoft.com/office/drawing/2014/main" id="{B19562A7-C0A5-414B-951E-AC23A268D66E}"/>
                </a:ext>
              </a:extLst>
            </p:cNvPr>
            <p:cNvCxnSpPr>
              <a:cxnSpLocks/>
              <a:stCxn id="16" idx="3"/>
            </p:cNvCxnSpPr>
            <p:nvPr/>
          </p:nvCxnSpPr>
          <p:spPr>
            <a:xfrm flipV="1">
              <a:off x="9695586" y="2931060"/>
              <a:ext cx="892203" cy="705988"/>
            </a:xfrm>
            <a:prstGeom prst="straightConnector1">
              <a:avLst/>
            </a:prstGeom>
            <a:ln w="254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14" name="Title 1">
            <a:extLst>
              <a:ext uri="{FF2B5EF4-FFF2-40B4-BE49-F238E27FC236}">
                <a16:creationId xmlns:a16="http://schemas.microsoft.com/office/drawing/2014/main" id="{8978631D-81EF-4184-901F-1DA77E7E151A}"/>
              </a:ext>
            </a:extLst>
          </p:cNvPr>
          <p:cNvSpPr txBox="1">
            <a:spLocks/>
          </p:cNvSpPr>
          <p:nvPr/>
        </p:nvSpPr>
        <p:spPr>
          <a:xfrm>
            <a:off x="441158" y="1"/>
            <a:ext cx="11309682" cy="930442"/>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b="1" u="sng" dirty="0">
                <a:solidFill>
                  <a:srgbClr val="0000CC"/>
                </a:solidFill>
                <a:effectLst>
                  <a:outerShdw blurRad="38100" dist="38100" dir="2700000" algn="tl">
                    <a:srgbClr val="000000">
                      <a:alpha val="43137"/>
                    </a:srgbClr>
                  </a:outerShdw>
                </a:effectLst>
              </a:rPr>
              <a:t>Drug discovery:</a:t>
            </a:r>
            <a:r>
              <a:rPr lang="en-US" sz="3200" b="1" dirty="0">
                <a:solidFill>
                  <a:srgbClr val="0000CC"/>
                </a:solidFill>
                <a:effectLst>
                  <a:outerShdw blurRad="38100" dist="38100" dir="2700000" algn="tl">
                    <a:srgbClr val="000000">
                      <a:alpha val="43137"/>
                    </a:srgbClr>
                  </a:outerShdw>
                </a:effectLst>
              </a:rPr>
              <a:t> </a:t>
            </a:r>
          </a:p>
          <a:p>
            <a:pPr algn="r"/>
            <a:r>
              <a:rPr lang="en-US" sz="2800" b="1" dirty="0">
                <a:solidFill>
                  <a:srgbClr val="0000CC"/>
                </a:solidFill>
              </a:rPr>
              <a:t>Chemoprevention of hepatitis C and B virus-induced hepatocellular carcinoma</a:t>
            </a:r>
            <a:endParaRPr lang="en-US" sz="3200" b="1" dirty="0">
              <a:solidFill>
                <a:srgbClr val="0000CC"/>
              </a:solidFill>
            </a:endParaRPr>
          </a:p>
        </p:txBody>
      </p:sp>
    </p:spTree>
    <p:extLst>
      <p:ext uri="{BB962C8B-B14F-4D97-AF65-F5344CB8AC3E}">
        <p14:creationId xmlns:p14="http://schemas.microsoft.com/office/powerpoint/2010/main" val="291886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B897E393-F675-4968-931B-D22DEEA8E9F6}"/>
              </a:ext>
            </a:extLst>
          </p:cNvPr>
          <p:cNvSpPr txBox="1"/>
          <p:nvPr/>
        </p:nvSpPr>
        <p:spPr>
          <a:xfrm>
            <a:off x="899280" y="5410569"/>
            <a:ext cx="5059462" cy="830997"/>
          </a:xfrm>
          <a:prstGeom prst="rect">
            <a:avLst/>
          </a:prstGeom>
          <a:noFill/>
        </p:spPr>
        <p:txBody>
          <a:bodyPr wrap="none" rtlCol="0">
            <a:spAutoFit/>
          </a:bodyPr>
          <a:lstStyle/>
          <a:p>
            <a:pPr algn="ctr"/>
            <a:r>
              <a:rPr lang="en-US" sz="1600" dirty="0"/>
              <a:t>Chemical perturbations in cell lines</a:t>
            </a:r>
          </a:p>
          <a:p>
            <a:pPr algn="ctr"/>
            <a:r>
              <a:rPr lang="en-US" sz="1600" dirty="0"/>
              <a:t>Predict which drugs can reverse disease-associated circuits</a:t>
            </a:r>
          </a:p>
          <a:p>
            <a:pPr algn="ctr"/>
            <a:r>
              <a:rPr lang="en-US" sz="1600" dirty="0"/>
              <a:t>Alternative treatments with less severe adverse effects</a:t>
            </a:r>
          </a:p>
        </p:txBody>
      </p:sp>
      <p:pic>
        <p:nvPicPr>
          <p:cNvPr id="15" name="Content Placeholder 8" descr="Captopril_Fig1_U01.png">
            <a:extLst>
              <a:ext uri="{FF2B5EF4-FFF2-40B4-BE49-F238E27FC236}">
                <a16:creationId xmlns:a16="http://schemas.microsoft.com/office/drawing/2014/main" id="{9682B5D3-C32F-40D7-9A30-73623FBD3A38}"/>
              </a:ext>
            </a:extLst>
          </p:cNvPr>
          <p:cNvPicPr>
            <a:picLocks noGrp="1" noChangeAspect="1"/>
          </p:cNvPicPr>
          <p:nvPr>
            <p:ph sz="half" idx="1"/>
          </p:nvPr>
        </p:nvPicPr>
        <p:blipFill rotWithShape="1">
          <a:blip r:embed="rId3"/>
          <a:stretch/>
        </p:blipFill>
        <p:spPr bwMode="auto">
          <a:xfrm>
            <a:off x="836859" y="1271186"/>
            <a:ext cx="5181600" cy="3449069"/>
          </a:xfrm>
          <a:prstGeom prst="rect">
            <a:avLst/>
          </a:prstGeom>
          <a:ln>
            <a:noFill/>
          </a:ln>
          <a:extLst>
            <a:ext uri="{53640926-AAD7-44d8-BBD7-CCE9431645EC}">
              <a14:shadowObscured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 xmlns:mo="http://schemas.microsoft.com/office/mac/office/2008/main" xmlns:mv="urn:schemas-microsoft-com:mac:vml" xmlns:o="urn:schemas-microsoft-com:office:office" xmlns:v="urn:schemas-microsoft-com:vml" xmlns:w10="urn:schemas-microsoft-com:office:word" xmlns:w="http://schemas.openxmlformats.org/wordprocessingml/2006/main" xmlns:a14="http://schemas.microsoft.com/office/drawing/2010/main" xmlns:ve="http://schemas.openxmlformats.org/markup-compatibility/2006" xmlns:lc="http://schemas.openxmlformats.org/drawingml/2006/lockedCanvas"/>
            </a:ext>
          </a:extLst>
        </p:spPr>
      </p:pic>
      <p:sp>
        <p:nvSpPr>
          <p:cNvPr id="26" name="TextBox 25">
            <a:extLst>
              <a:ext uri="{FF2B5EF4-FFF2-40B4-BE49-F238E27FC236}">
                <a16:creationId xmlns:a16="http://schemas.microsoft.com/office/drawing/2014/main" id="{1FFDD04D-ABE2-4F44-AD18-80B43FC34294}"/>
              </a:ext>
            </a:extLst>
          </p:cNvPr>
          <p:cNvSpPr txBox="1"/>
          <p:nvPr/>
        </p:nvSpPr>
        <p:spPr>
          <a:xfrm>
            <a:off x="2628828" y="1696854"/>
            <a:ext cx="1600375" cy="369332"/>
          </a:xfrm>
          <a:prstGeom prst="rect">
            <a:avLst/>
          </a:prstGeom>
          <a:noFill/>
        </p:spPr>
        <p:txBody>
          <a:bodyPr wrap="none" rtlCol="0">
            <a:spAutoFit/>
          </a:bodyPr>
          <a:lstStyle/>
          <a:p>
            <a:pPr algn="ctr"/>
            <a:r>
              <a:rPr lang="en-US" b="1" dirty="0"/>
              <a:t>Drug discovery</a:t>
            </a:r>
          </a:p>
        </p:txBody>
      </p:sp>
      <p:sp>
        <p:nvSpPr>
          <p:cNvPr id="10" name="Title 1">
            <a:extLst>
              <a:ext uri="{FF2B5EF4-FFF2-40B4-BE49-F238E27FC236}">
                <a16:creationId xmlns:a16="http://schemas.microsoft.com/office/drawing/2014/main" id="{115A9F7B-B0F8-46BF-A295-45D7D26484B7}"/>
              </a:ext>
            </a:extLst>
          </p:cNvPr>
          <p:cNvSpPr txBox="1">
            <a:spLocks/>
          </p:cNvSpPr>
          <p:nvPr/>
        </p:nvSpPr>
        <p:spPr>
          <a:xfrm>
            <a:off x="441158" y="1"/>
            <a:ext cx="11309682" cy="930442"/>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b="1" u="sng" dirty="0">
                <a:solidFill>
                  <a:srgbClr val="0000CC"/>
                </a:solidFill>
                <a:effectLst>
                  <a:outerShdw blurRad="38100" dist="38100" dir="2700000" algn="tl">
                    <a:srgbClr val="000000">
                      <a:alpha val="43137"/>
                    </a:srgbClr>
                  </a:outerShdw>
                </a:effectLst>
              </a:rPr>
              <a:t>Drug discovery:</a:t>
            </a:r>
            <a:r>
              <a:rPr lang="en-US" sz="3200" b="1" dirty="0">
                <a:solidFill>
                  <a:srgbClr val="0000CC"/>
                </a:solidFill>
                <a:effectLst>
                  <a:outerShdw blurRad="38100" dist="38100" dir="2700000" algn="tl">
                    <a:srgbClr val="000000">
                      <a:alpha val="43137"/>
                    </a:srgbClr>
                  </a:outerShdw>
                </a:effectLst>
              </a:rPr>
              <a:t> </a:t>
            </a:r>
          </a:p>
          <a:p>
            <a:pPr algn="r"/>
            <a:r>
              <a:rPr lang="en-US" sz="2800" b="1" dirty="0">
                <a:solidFill>
                  <a:srgbClr val="0000CC"/>
                </a:solidFill>
              </a:rPr>
              <a:t>Chemoprevention of hepatitis C and B virus-induced hepatocellular carcinoma</a:t>
            </a:r>
            <a:endParaRPr lang="en-US" sz="3200" b="1" dirty="0">
              <a:solidFill>
                <a:srgbClr val="0000CC"/>
              </a:solidFill>
            </a:endParaRPr>
          </a:p>
        </p:txBody>
      </p:sp>
    </p:spTree>
    <p:extLst>
      <p:ext uri="{BB962C8B-B14F-4D97-AF65-F5344CB8AC3E}">
        <p14:creationId xmlns:p14="http://schemas.microsoft.com/office/powerpoint/2010/main" val="20651089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1">
            <a:extLst>
              <a:ext uri="{FF2B5EF4-FFF2-40B4-BE49-F238E27FC236}">
                <a16:creationId xmlns:a16="http://schemas.microsoft.com/office/drawing/2014/main" id="{5AC71101-30AB-4930-988D-21228256BF92}"/>
              </a:ext>
            </a:extLst>
          </p:cNvPr>
          <p:cNvSpPr txBox="1">
            <a:spLocks/>
          </p:cNvSpPr>
          <p:nvPr/>
        </p:nvSpPr>
        <p:spPr>
          <a:xfrm>
            <a:off x="441158" y="1"/>
            <a:ext cx="11309682" cy="930442"/>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b="1" u="sng" dirty="0">
                <a:solidFill>
                  <a:srgbClr val="0000CC"/>
                </a:solidFill>
                <a:effectLst>
                  <a:outerShdw blurRad="38100" dist="38100" dir="2700000" algn="tl">
                    <a:srgbClr val="000000">
                      <a:alpha val="43137"/>
                    </a:srgbClr>
                  </a:outerShdw>
                </a:effectLst>
              </a:rPr>
              <a:t>Drug discovery:</a:t>
            </a:r>
            <a:r>
              <a:rPr lang="en-US" sz="3200" b="1" dirty="0">
                <a:solidFill>
                  <a:srgbClr val="0000CC"/>
                </a:solidFill>
                <a:effectLst>
                  <a:outerShdw blurRad="38100" dist="38100" dir="2700000" algn="tl">
                    <a:srgbClr val="000000">
                      <a:alpha val="43137"/>
                    </a:srgbClr>
                  </a:outerShdw>
                </a:effectLst>
              </a:rPr>
              <a:t> </a:t>
            </a:r>
          </a:p>
          <a:p>
            <a:pPr algn="r"/>
            <a:r>
              <a:rPr lang="en-US" sz="2800" b="1" dirty="0">
                <a:solidFill>
                  <a:srgbClr val="0000CC"/>
                </a:solidFill>
              </a:rPr>
              <a:t>Chemoprevention of hepatitis C and B virus-induced hepatocellular carcinoma</a:t>
            </a:r>
            <a:endParaRPr lang="en-US" sz="3200" b="1" dirty="0">
              <a:solidFill>
                <a:srgbClr val="0000CC"/>
              </a:solidFill>
            </a:endParaRPr>
          </a:p>
        </p:txBody>
      </p:sp>
      <p:sp>
        <p:nvSpPr>
          <p:cNvPr id="13" name="TextBox 12">
            <a:extLst>
              <a:ext uri="{FF2B5EF4-FFF2-40B4-BE49-F238E27FC236}">
                <a16:creationId xmlns:a16="http://schemas.microsoft.com/office/drawing/2014/main" id="{B897E393-F675-4968-931B-D22DEEA8E9F6}"/>
              </a:ext>
            </a:extLst>
          </p:cNvPr>
          <p:cNvSpPr txBox="1"/>
          <p:nvPr/>
        </p:nvSpPr>
        <p:spPr>
          <a:xfrm>
            <a:off x="899280" y="5410569"/>
            <a:ext cx="5059462" cy="830997"/>
          </a:xfrm>
          <a:prstGeom prst="rect">
            <a:avLst/>
          </a:prstGeom>
          <a:noFill/>
        </p:spPr>
        <p:txBody>
          <a:bodyPr wrap="none" rtlCol="0">
            <a:spAutoFit/>
          </a:bodyPr>
          <a:lstStyle/>
          <a:p>
            <a:pPr algn="ctr"/>
            <a:r>
              <a:rPr lang="en-US" sz="1600" dirty="0"/>
              <a:t>Chemical perturbations in cell lines</a:t>
            </a:r>
          </a:p>
          <a:p>
            <a:pPr algn="ctr"/>
            <a:r>
              <a:rPr lang="en-US" sz="1600" dirty="0"/>
              <a:t>Predict which drugs can reverse disease-associated circuits</a:t>
            </a:r>
          </a:p>
          <a:p>
            <a:pPr algn="ctr"/>
            <a:r>
              <a:rPr lang="en-US" sz="1600" dirty="0"/>
              <a:t>Alternative treatments with less severe adverse effects</a:t>
            </a:r>
          </a:p>
        </p:txBody>
      </p:sp>
      <p:sp>
        <p:nvSpPr>
          <p:cNvPr id="14" name="TextBox 13">
            <a:extLst>
              <a:ext uri="{FF2B5EF4-FFF2-40B4-BE49-F238E27FC236}">
                <a16:creationId xmlns:a16="http://schemas.microsoft.com/office/drawing/2014/main" id="{F6159534-32D9-4CD4-B3B6-C4EBE42FC202}"/>
              </a:ext>
            </a:extLst>
          </p:cNvPr>
          <p:cNvSpPr txBox="1"/>
          <p:nvPr/>
        </p:nvSpPr>
        <p:spPr>
          <a:xfrm>
            <a:off x="6123123" y="5410569"/>
            <a:ext cx="5279780" cy="830997"/>
          </a:xfrm>
          <a:prstGeom prst="rect">
            <a:avLst/>
          </a:prstGeom>
          <a:noFill/>
        </p:spPr>
        <p:txBody>
          <a:bodyPr wrap="none" rtlCol="0">
            <a:spAutoFit/>
          </a:bodyPr>
          <a:lstStyle/>
          <a:p>
            <a:pPr algn="ctr"/>
            <a:r>
              <a:rPr lang="en-US" sz="1600" dirty="0"/>
              <a:t>Experimental validation of drugs in rat models</a:t>
            </a:r>
          </a:p>
          <a:p>
            <a:pPr marL="285750" indent="-285750" algn="ctr">
              <a:buFont typeface="Symbol" panose="05050102010706020507" pitchFamily="18" charset="2"/>
              <a:buChar char="Þ"/>
            </a:pPr>
            <a:r>
              <a:rPr lang="en-US" sz="1600" dirty="0"/>
              <a:t>Two novel compounds attenuate HCC development</a:t>
            </a:r>
          </a:p>
          <a:p>
            <a:pPr marL="285750" indent="-285750" algn="ctr">
              <a:buFont typeface="Symbol" panose="05050102010706020507" pitchFamily="18" charset="2"/>
              <a:buChar char="Þ"/>
            </a:pPr>
            <a:r>
              <a:rPr lang="en-US" sz="1600" dirty="0"/>
              <a:t>Safe and low-cost approach for chemoprevention of HCC?</a:t>
            </a:r>
          </a:p>
        </p:txBody>
      </p:sp>
      <p:pic>
        <p:nvPicPr>
          <p:cNvPr id="15" name="Content Placeholder 8" descr="Captopril_Fig1_U01.png">
            <a:extLst>
              <a:ext uri="{FF2B5EF4-FFF2-40B4-BE49-F238E27FC236}">
                <a16:creationId xmlns:a16="http://schemas.microsoft.com/office/drawing/2014/main" id="{9682B5D3-C32F-40D7-9A30-73623FBD3A38}"/>
              </a:ext>
            </a:extLst>
          </p:cNvPr>
          <p:cNvPicPr>
            <a:picLocks noGrp="1" noChangeAspect="1"/>
          </p:cNvPicPr>
          <p:nvPr>
            <p:ph sz="half" idx="1"/>
          </p:nvPr>
        </p:nvPicPr>
        <p:blipFill rotWithShape="1">
          <a:blip r:embed="rId3"/>
          <a:stretch/>
        </p:blipFill>
        <p:spPr bwMode="auto">
          <a:xfrm>
            <a:off x="836859" y="1271186"/>
            <a:ext cx="5181600" cy="3449069"/>
          </a:xfrm>
          <a:prstGeom prst="rect">
            <a:avLst/>
          </a:prstGeom>
          <a:ln>
            <a:noFill/>
          </a:ln>
          <a:extLst>
            <a:ext uri="{53640926-AAD7-44d8-BBD7-CCE9431645EC}">
              <a14:shadowObscured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mc="http://schemas.openxmlformats.org/markup-compatibility/2006"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 xmlns:mo="http://schemas.microsoft.com/office/mac/office/2008/main" xmlns:mv="urn:schemas-microsoft-com:mac:vml" xmlns:o="urn:schemas-microsoft-com:office:office" xmlns:v="urn:schemas-microsoft-com:vml" xmlns:w10="urn:schemas-microsoft-com:office:word" xmlns:w="http://schemas.openxmlformats.org/wordprocessingml/2006/main" xmlns:a14="http://schemas.microsoft.com/office/drawing/2010/main" xmlns:ve="http://schemas.openxmlformats.org/markup-compatibility/2006" xmlns:lc="http://schemas.openxmlformats.org/drawingml/2006/lockedCanvas"/>
            </a:ext>
          </a:extLst>
        </p:spPr>
      </p:pic>
      <p:sp>
        <p:nvSpPr>
          <p:cNvPr id="26" name="TextBox 25">
            <a:extLst>
              <a:ext uri="{FF2B5EF4-FFF2-40B4-BE49-F238E27FC236}">
                <a16:creationId xmlns:a16="http://schemas.microsoft.com/office/drawing/2014/main" id="{1FFDD04D-ABE2-4F44-AD18-80B43FC34294}"/>
              </a:ext>
            </a:extLst>
          </p:cNvPr>
          <p:cNvSpPr txBox="1"/>
          <p:nvPr/>
        </p:nvSpPr>
        <p:spPr>
          <a:xfrm>
            <a:off x="2628828" y="1696854"/>
            <a:ext cx="1600375" cy="369332"/>
          </a:xfrm>
          <a:prstGeom prst="rect">
            <a:avLst/>
          </a:prstGeom>
          <a:noFill/>
        </p:spPr>
        <p:txBody>
          <a:bodyPr wrap="none" rtlCol="0">
            <a:spAutoFit/>
          </a:bodyPr>
          <a:lstStyle/>
          <a:p>
            <a:pPr algn="ctr"/>
            <a:r>
              <a:rPr lang="en-US" b="1" dirty="0"/>
              <a:t>Drug discovery</a:t>
            </a:r>
          </a:p>
        </p:txBody>
      </p:sp>
      <p:sp>
        <p:nvSpPr>
          <p:cNvPr id="27" name="TextBox 26">
            <a:extLst>
              <a:ext uri="{FF2B5EF4-FFF2-40B4-BE49-F238E27FC236}">
                <a16:creationId xmlns:a16="http://schemas.microsoft.com/office/drawing/2014/main" id="{B57D045E-ABDF-4932-B9A6-FC25F194C0B5}"/>
              </a:ext>
            </a:extLst>
          </p:cNvPr>
          <p:cNvSpPr txBox="1"/>
          <p:nvPr/>
        </p:nvSpPr>
        <p:spPr>
          <a:xfrm>
            <a:off x="7939250" y="1670780"/>
            <a:ext cx="1647502" cy="369332"/>
          </a:xfrm>
          <a:prstGeom prst="rect">
            <a:avLst/>
          </a:prstGeom>
          <a:noFill/>
        </p:spPr>
        <p:txBody>
          <a:bodyPr wrap="none" rtlCol="0">
            <a:spAutoFit/>
          </a:bodyPr>
          <a:lstStyle/>
          <a:p>
            <a:pPr algn="ctr"/>
            <a:r>
              <a:rPr lang="en-US" b="1" dirty="0"/>
              <a:t>Drug validation</a:t>
            </a:r>
          </a:p>
        </p:txBody>
      </p:sp>
      <p:pic>
        <p:nvPicPr>
          <p:cNvPr id="28" name="Content Placeholder 4">
            <a:extLst>
              <a:ext uri="{FF2B5EF4-FFF2-40B4-BE49-F238E27FC236}">
                <a16:creationId xmlns:a16="http://schemas.microsoft.com/office/drawing/2014/main" id="{C45B81AF-3F24-403D-B50A-F6A6CE828E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7439245" y="2333689"/>
            <a:ext cx="2647512"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237464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272B96A-F7FC-4259-8C15-587BA4B84826}"/>
              </a:ext>
            </a:extLst>
          </p:cNvPr>
          <p:cNvSpPr txBox="1">
            <a:spLocks/>
          </p:cNvSpPr>
          <p:nvPr/>
        </p:nvSpPr>
        <p:spPr>
          <a:xfrm>
            <a:off x="441158" y="1"/>
            <a:ext cx="11309682" cy="93044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u="sng" dirty="0">
                <a:solidFill>
                  <a:srgbClr val="0000CC"/>
                </a:solidFill>
                <a:effectLst>
                  <a:outerShdw blurRad="38100" dist="38100" dir="2700000" algn="tl">
                    <a:srgbClr val="000000">
                      <a:alpha val="43137"/>
                    </a:srgbClr>
                  </a:outerShdw>
                </a:effectLst>
              </a:rPr>
              <a:t>*AMARETTO</a:t>
            </a:r>
            <a:r>
              <a:rPr lang="en-US" sz="3200" b="1" dirty="0">
                <a:solidFill>
                  <a:srgbClr val="0000CC"/>
                </a:solidFill>
                <a:effectLst>
                  <a:outerShdw blurRad="38100" dist="38100" dir="2700000" algn="tl">
                    <a:srgbClr val="000000">
                      <a:alpha val="43137"/>
                    </a:srgbClr>
                  </a:outerShdw>
                </a:effectLst>
              </a:rPr>
              <a:t> source code, tools &amp; notebooks</a:t>
            </a:r>
          </a:p>
        </p:txBody>
      </p:sp>
      <p:sp>
        <p:nvSpPr>
          <p:cNvPr id="5" name="Content Placeholder 2">
            <a:extLst>
              <a:ext uri="{FF2B5EF4-FFF2-40B4-BE49-F238E27FC236}">
                <a16:creationId xmlns:a16="http://schemas.microsoft.com/office/drawing/2014/main" id="{47D6CAEB-F3DD-48DC-A314-9CC651C7FEE2}"/>
              </a:ext>
            </a:extLst>
          </p:cNvPr>
          <p:cNvSpPr txBox="1">
            <a:spLocks/>
          </p:cNvSpPr>
          <p:nvPr/>
        </p:nvSpPr>
        <p:spPr>
          <a:xfrm>
            <a:off x="441159" y="930443"/>
            <a:ext cx="5654840" cy="51561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GB" sz="2000" dirty="0"/>
              <a:t>*AMARETTO is available via:</a:t>
            </a:r>
          </a:p>
          <a:p>
            <a:pPr>
              <a:lnSpc>
                <a:spcPct val="100000"/>
              </a:lnSpc>
              <a:spcBef>
                <a:spcPts val="0"/>
              </a:spcBef>
              <a:buFont typeface="Wingdings" panose="05000000000000000000" pitchFamily="2" charset="2"/>
              <a:buChar char="§"/>
            </a:pPr>
            <a:r>
              <a:rPr lang="en-GB" sz="2000" dirty="0"/>
              <a:t>Bioconductor: </a:t>
            </a:r>
            <a:r>
              <a:rPr lang="en-US" sz="1400" dirty="0">
                <a:hlinkClick r:id="rId3"/>
              </a:rPr>
              <a:t>https://bioconductor.org/packages/release/bioc/html/AMARETTO.html</a:t>
            </a:r>
            <a:endParaRPr lang="en-GB" sz="1500" dirty="0"/>
          </a:p>
          <a:p>
            <a:pPr>
              <a:lnSpc>
                <a:spcPct val="100000"/>
              </a:lnSpc>
              <a:spcBef>
                <a:spcPts val="0"/>
              </a:spcBef>
              <a:buFont typeface="Wingdings" panose="05000000000000000000" pitchFamily="2" charset="2"/>
              <a:buChar char="§"/>
            </a:pPr>
            <a:r>
              <a:rPr lang="en-GB" sz="2000" dirty="0"/>
              <a:t>GitHub</a:t>
            </a:r>
          </a:p>
          <a:p>
            <a:pPr>
              <a:lnSpc>
                <a:spcPct val="100000"/>
              </a:lnSpc>
              <a:spcBef>
                <a:spcPts val="0"/>
              </a:spcBef>
              <a:buFont typeface="Wingdings" panose="05000000000000000000" pitchFamily="2" charset="2"/>
              <a:buChar char="§"/>
            </a:pPr>
            <a:r>
              <a:rPr lang="en-GB" sz="2000" dirty="0" err="1"/>
              <a:t>Jupyter</a:t>
            </a:r>
            <a:r>
              <a:rPr lang="en-GB" sz="2000" dirty="0"/>
              <a:t> Notebook: </a:t>
            </a:r>
            <a:r>
              <a:rPr lang="en-GB" sz="1200" dirty="0">
                <a:hlinkClick r:id="rId4"/>
              </a:rPr>
              <a:t>https://colab.research.google.com/drive/1JfnRoNgTVX_7VEGAAmjGjwP_yX2tdDxs</a:t>
            </a:r>
            <a:r>
              <a:rPr lang="en-GB" sz="1200" dirty="0"/>
              <a:t> </a:t>
            </a:r>
            <a:endParaRPr lang="en-GB" sz="2000" dirty="0"/>
          </a:p>
          <a:p>
            <a:pPr>
              <a:lnSpc>
                <a:spcPct val="100000"/>
              </a:lnSpc>
              <a:spcBef>
                <a:spcPts val="0"/>
              </a:spcBef>
              <a:buFont typeface="Wingdings" panose="05000000000000000000" pitchFamily="2" charset="2"/>
              <a:buChar char="§"/>
            </a:pPr>
            <a:r>
              <a:rPr lang="en-GB" sz="2000" dirty="0" err="1"/>
              <a:t>GenePattern</a:t>
            </a:r>
            <a:endParaRPr lang="en-GB" sz="2000" dirty="0"/>
          </a:p>
          <a:p>
            <a:pPr>
              <a:lnSpc>
                <a:spcPct val="100000"/>
              </a:lnSpc>
              <a:spcBef>
                <a:spcPts val="0"/>
              </a:spcBef>
              <a:buFont typeface="Wingdings" panose="05000000000000000000" pitchFamily="2" charset="2"/>
              <a:buChar char="§"/>
            </a:pPr>
            <a:r>
              <a:rPr lang="en-GB" sz="2000" dirty="0" err="1"/>
              <a:t>GenomeSpace</a:t>
            </a:r>
            <a:endParaRPr lang="en-GB" sz="2000" dirty="0"/>
          </a:p>
          <a:p>
            <a:pPr>
              <a:lnSpc>
                <a:spcPct val="100000"/>
              </a:lnSpc>
              <a:spcBef>
                <a:spcPts val="0"/>
              </a:spcBef>
              <a:buFont typeface="Wingdings" panose="05000000000000000000" pitchFamily="2" charset="2"/>
              <a:buChar char="§"/>
            </a:pPr>
            <a:r>
              <a:rPr lang="en-GB" sz="2000" dirty="0" err="1"/>
              <a:t>GenePattern</a:t>
            </a:r>
            <a:r>
              <a:rPr lang="en-GB" sz="2000" dirty="0"/>
              <a:t> Notebook</a:t>
            </a:r>
          </a:p>
          <a:p>
            <a:pPr>
              <a:lnSpc>
                <a:spcPct val="100000"/>
              </a:lnSpc>
              <a:spcBef>
                <a:spcPts val="0"/>
              </a:spcBef>
              <a:buFont typeface="Wingdings" panose="05000000000000000000" pitchFamily="2" charset="2"/>
              <a:buChar char="§"/>
            </a:pPr>
            <a:r>
              <a:rPr lang="en-GB" sz="2000" dirty="0"/>
              <a:t>…</a:t>
            </a:r>
          </a:p>
          <a:p>
            <a:pPr marL="0" indent="0">
              <a:lnSpc>
                <a:spcPct val="100000"/>
              </a:lnSpc>
              <a:spcBef>
                <a:spcPts val="0"/>
              </a:spcBef>
              <a:buFont typeface="Arial" panose="020B0604020202020204" pitchFamily="34" charset="0"/>
              <a:buNone/>
            </a:pPr>
            <a:endParaRPr lang="en-GB" sz="2000" dirty="0"/>
          </a:p>
          <a:p>
            <a:pPr marL="0" indent="0">
              <a:lnSpc>
                <a:spcPct val="100000"/>
              </a:lnSpc>
              <a:spcBef>
                <a:spcPts val="0"/>
              </a:spcBef>
              <a:buFont typeface="Arial" panose="020B0604020202020204" pitchFamily="34" charset="0"/>
              <a:buNone/>
            </a:pPr>
            <a:r>
              <a:rPr lang="en-GB" sz="2000" dirty="0"/>
              <a:t>Automated reports with results:</a:t>
            </a:r>
          </a:p>
          <a:p>
            <a:pPr>
              <a:lnSpc>
                <a:spcPct val="100000"/>
              </a:lnSpc>
              <a:spcBef>
                <a:spcPts val="0"/>
              </a:spcBef>
              <a:buFont typeface="Wingdings" panose="05000000000000000000" pitchFamily="2" charset="2"/>
              <a:buChar char="§"/>
            </a:pPr>
            <a:r>
              <a:rPr lang="en-GB" sz="2000" dirty="0"/>
              <a:t>Html reports: tables, heatmaps, graphs</a:t>
            </a:r>
          </a:p>
          <a:p>
            <a:pPr>
              <a:lnSpc>
                <a:spcPct val="100000"/>
              </a:lnSpc>
              <a:spcBef>
                <a:spcPts val="0"/>
              </a:spcBef>
              <a:buFont typeface="Wingdings" panose="05000000000000000000" pitchFamily="2" charset="2"/>
              <a:buChar char="§"/>
            </a:pPr>
            <a:r>
              <a:rPr lang="en-GB" sz="2000" dirty="0"/>
              <a:t>Neo4j embedded Shiny reports: interactive querying of graphs and tables</a:t>
            </a:r>
          </a:p>
          <a:p>
            <a:pPr marL="0" indent="0">
              <a:lnSpc>
                <a:spcPct val="100000"/>
              </a:lnSpc>
              <a:spcBef>
                <a:spcPts val="0"/>
              </a:spcBef>
              <a:buFont typeface="Arial" panose="020B0604020202020204" pitchFamily="34" charset="0"/>
              <a:buNone/>
            </a:pPr>
            <a:endParaRPr lang="en-US" sz="1600" dirty="0"/>
          </a:p>
        </p:txBody>
      </p:sp>
      <p:pic>
        <p:nvPicPr>
          <p:cNvPr id="6" name="Content Placeholder 5">
            <a:extLst>
              <a:ext uri="{FF2B5EF4-FFF2-40B4-BE49-F238E27FC236}">
                <a16:creationId xmlns:a16="http://schemas.microsoft.com/office/drawing/2014/main" id="{8482E52D-1D5C-4BEA-826A-A0F18EDC71E2}"/>
              </a:ext>
            </a:extLst>
          </p:cNvPr>
          <p:cNvPicPr>
            <a:picLocks noChangeAspect="1"/>
          </p:cNvPicPr>
          <p:nvPr/>
        </p:nvPicPr>
        <p:blipFill>
          <a:blip r:embed="rId5"/>
          <a:stretch>
            <a:fillRect/>
          </a:stretch>
        </p:blipFill>
        <p:spPr>
          <a:xfrm>
            <a:off x="6096000" y="930443"/>
            <a:ext cx="5654840" cy="4348663"/>
          </a:xfrm>
          <a:prstGeom prst="rect">
            <a:avLst/>
          </a:prstGeom>
        </p:spPr>
      </p:pic>
      <p:sp>
        <p:nvSpPr>
          <p:cNvPr id="2" name="Rectangle 1">
            <a:extLst>
              <a:ext uri="{FF2B5EF4-FFF2-40B4-BE49-F238E27FC236}">
                <a16:creationId xmlns:a16="http://schemas.microsoft.com/office/drawing/2014/main" id="{FCB6E02C-B24D-4965-8822-8B4804C52747}"/>
              </a:ext>
            </a:extLst>
          </p:cNvPr>
          <p:cNvSpPr/>
          <p:nvPr/>
        </p:nvSpPr>
        <p:spPr>
          <a:xfrm>
            <a:off x="441158" y="5940306"/>
            <a:ext cx="11309682" cy="461665"/>
          </a:xfrm>
          <a:prstGeom prst="rect">
            <a:avLst/>
          </a:prstGeom>
        </p:spPr>
        <p:txBody>
          <a:bodyPr wrap="square">
            <a:spAutoFit/>
          </a:bodyPr>
          <a:lstStyle/>
          <a:p>
            <a:pPr algn="ctr"/>
            <a:r>
              <a:rPr lang="en-GB" sz="2400" b="1" dirty="0"/>
              <a:t>Tools and resources: </a:t>
            </a:r>
            <a:r>
              <a:rPr lang="en-GB" sz="2400" b="1" u="sng" dirty="0">
                <a:hlinkClick r:id="rId6"/>
              </a:rPr>
              <a:t>http://portals.broadinstitute.org/pochetlab/amaretto.html</a:t>
            </a:r>
            <a:endParaRPr lang="en-GB" sz="2400" b="1" u="sng" dirty="0"/>
          </a:p>
        </p:txBody>
      </p:sp>
    </p:spTree>
    <p:extLst>
      <p:ext uri="{BB962C8B-B14F-4D97-AF65-F5344CB8AC3E}">
        <p14:creationId xmlns:p14="http://schemas.microsoft.com/office/powerpoint/2010/main" val="38399891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DDC12D6-113B-4DD4-86CA-BD26A16C122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1714" y="245285"/>
            <a:ext cx="12068571" cy="6367429"/>
          </a:xfrm>
        </p:spPr>
      </p:pic>
      <p:sp>
        <p:nvSpPr>
          <p:cNvPr id="8" name="Rectangle 7">
            <a:extLst>
              <a:ext uri="{FF2B5EF4-FFF2-40B4-BE49-F238E27FC236}">
                <a16:creationId xmlns:a16="http://schemas.microsoft.com/office/drawing/2014/main" id="{7D00C8DB-CE00-46D8-994B-86A18C09393E}"/>
              </a:ext>
            </a:extLst>
          </p:cNvPr>
          <p:cNvSpPr/>
          <p:nvPr/>
        </p:nvSpPr>
        <p:spPr>
          <a:xfrm>
            <a:off x="5307966" y="6243382"/>
            <a:ext cx="5928611" cy="369332"/>
          </a:xfrm>
          <a:prstGeom prst="rect">
            <a:avLst/>
          </a:prstGeom>
        </p:spPr>
        <p:txBody>
          <a:bodyPr wrap="none">
            <a:spAutoFit/>
          </a:bodyPr>
          <a:lstStyle/>
          <a:p>
            <a:r>
              <a:rPr lang="en-US" dirty="0">
                <a:hlinkClick r:id="rId4"/>
              </a:rPr>
              <a:t>https://pochetlab.shinyapps.io/AMARETTO-Hub_TCGA-GBM/</a:t>
            </a:r>
            <a:endParaRPr lang="en-US" dirty="0"/>
          </a:p>
        </p:txBody>
      </p:sp>
    </p:spTree>
    <p:extLst>
      <p:ext uri="{BB962C8B-B14F-4D97-AF65-F5344CB8AC3E}">
        <p14:creationId xmlns:p14="http://schemas.microsoft.com/office/powerpoint/2010/main" val="23919273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FA264BF-C04B-4049-9617-8D576B4EE114}"/>
              </a:ext>
            </a:extLst>
          </p:cNvPr>
          <p:cNvSpPr txBox="1">
            <a:spLocks/>
          </p:cNvSpPr>
          <p:nvPr/>
        </p:nvSpPr>
        <p:spPr>
          <a:xfrm>
            <a:off x="441158" y="1"/>
            <a:ext cx="11309682" cy="930442"/>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u="sng" dirty="0">
                <a:solidFill>
                  <a:srgbClr val="0000CC"/>
                </a:solidFill>
                <a:effectLst>
                  <a:outerShdw blurRad="38100" dist="38100" dir="2700000" algn="tl">
                    <a:srgbClr val="000000">
                      <a:alpha val="43137"/>
                    </a:srgbClr>
                  </a:outerShdw>
                </a:effectLst>
              </a:rPr>
              <a:t>Use Cases:</a:t>
            </a:r>
            <a:r>
              <a:rPr lang="en-US" sz="4000" b="1" dirty="0">
                <a:solidFill>
                  <a:srgbClr val="0000CC"/>
                </a:solidFill>
                <a:effectLst>
                  <a:outerShdw blurRad="38100" dist="38100" dir="2700000" algn="tl">
                    <a:srgbClr val="000000">
                      <a:alpha val="43137"/>
                    </a:srgbClr>
                  </a:outerShdw>
                </a:effectLst>
              </a:rPr>
              <a:t> </a:t>
            </a:r>
            <a:r>
              <a:rPr lang="en-US" sz="3200" b="1" dirty="0">
                <a:solidFill>
                  <a:srgbClr val="0000CC"/>
                </a:solidFill>
              </a:rPr>
              <a:t>integrating multi-omics, clinical, imaging, and driver and drug perturbation data across model systems and patient studies of cancer</a:t>
            </a:r>
            <a:endParaRPr lang="en-US" sz="3200" b="1" dirty="0">
              <a:solidFill>
                <a:srgbClr val="0000CC"/>
              </a:solidFill>
              <a:effectLst>
                <a:outerShdw blurRad="38100" dist="38100" dir="2700000" algn="tl">
                  <a:srgbClr val="000000">
                    <a:alpha val="43137"/>
                  </a:srgbClr>
                </a:outerShdw>
              </a:effectLst>
            </a:endParaRPr>
          </a:p>
        </p:txBody>
      </p:sp>
      <p:sp>
        <p:nvSpPr>
          <p:cNvPr id="5" name="Rectangle 4">
            <a:extLst>
              <a:ext uri="{FF2B5EF4-FFF2-40B4-BE49-F238E27FC236}">
                <a16:creationId xmlns:a16="http://schemas.microsoft.com/office/drawing/2014/main" id="{04D46652-3E6D-4D50-9A2E-21D59E539268}"/>
              </a:ext>
            </a:extLst>
          </p:cNvPr>
          <p:cNvSpPr/>
          <p:nvPr/>
        </p:nvSpPr>
        <p:spPr>
          <a:xfrm>
            <a:off x="1" y="2394857"/>
            <a:ext cx="12192000" cy="44486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6262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139D74F-A379-412C-BD59-E33E72409A2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88218" y="-130969"/>
            <a:ext cx="10215563" cy="7119938"/>
          </a:xfrm>
        </p:spPr>
      </p:pic>
    </p:spTree>
    <p:extLst>
      <p:ext uri="{BB962C8B-B14F-4D97-AF65-F5344CB8AC3E}">
        <p14:creationId xmlns:p14="http://schemas.microsoft.com/office/powerpoint/2010/main" val="31215090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5F5F38A-4ED3-4FF5-9AE8-7BB3A8623BC5}"/>
              </a:ext>
            </a:extLst>
          </p:cNvPr>
          <p:cNvSpPr txBox="1">
            <a:spLocks/>
          </p:cNvSpPr>
          <p:nvPr/>
        </p:nvSpPr>
        <p:spPr>
          <a:xfrm>
            <a:off x="441158" y="1"/>
            <a:ext cx="11309682" cy="930442"/>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u="sng" dirty="0">
                <a:solidFill>
                  <a:srgbClr val="0000CC"/>
                </a:solidFill>
                <a:effectLst>
                  <a:outerShdw blurRad="38100" dist="38100" dir="2700000" algn="tl">
                    <a:srgbClr val="000000">
                      <a:alpha val="43137"/>
                    </a:srgbClr>
                  </a:outerShdw>
                </a:effectLst>
              </a:rPr>
              <a:t>Use Cases:</a:t>
            </a:r>
            <a:r>
              <a:rPr lang="en-US" sz="4000" b="1" dirty="0">
                <a:solidFill>
                  <a:srgbClr val="0000CC"/>
                </a:solidFill>
                <a:effectLst>
                  <a:outerShdw blurRad="38100" dist="38100" dir="2700000" algn="tl">
                    <a:srgbClr val="000000">
                      <a:alpha val="43137"/>
                    </a:srgbClr>
                  </a:outerShdw>
                </a:effectLst>
              </a:rPr>
              <a:t> </a:t>
            </a:r>
            <a:r>
              <a:rPr lang="en-US" sz="3200" b="1" dirty="0">
                <a:solidFill>
                  <a:srgbClr val="0000CC"/>
                </a:solidFill>
              </a:rPr>
              <a:t>integrating multi-omics, clinical, imaging, and driver and drug perturbation data across model systems and patient studies of cancer</a:t>
            </a:r>
            <a:endParaRPr lang="en-US" sz="3200" b="1" dirty="0">
              <a:solidFill>
                <a:srgbClr val="0000CC"/>
              </a:solidFill>
              <a:effectLst>
                <a:outerShdw blurRad="38100" dist="38100" dir="2700000" algn="tl">
                  <a:srgbClr val="000000">
                    <a:alpha val="43137"/>
                  </a:srgbClr>
                </a:outerShdw>
              </a:effectLst>
            </a:endParaRPr>
          </a:p>
        </p:txBody>
      </p:sp>
      <p:sp>
        <p:nvSpPr>
          <p:cNvPr id="8" name="Content Placeholder 2">
            <a:extLst>
              <a:ext uri="{FF2B5EF4-FFF2-40B4-BE49-F238E27FC236}">
                <a16:creationId xmlns:a16="http://schemas.microsoft.com/office/drawing/2014/main" id="{7BE6C412-8E7E-4420-8A16-F7891EB2116A}"/>
              </a:ext>
            </a:extLst>
          </p:cNvPr>
          <p:cNvSpPr txBox="1">
            <a:spLocks/>
          </p:cNvSpPr>
          <p:nvPr/>
        </p:nvSpPr>
        <p:spPr>
          <a:xfrm>
            <a:off x="441158" y="5724144"/>
            <a:ext cx="11309682" cy="783656"/>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en-US" sz="2400" dirty="0"/>
              <a:t>HTML Reports: </a:t>
            </a:r>
            <a:r>
              <a:rPr lang="en-US" sz="2400" dirty="0">
                <a:hlinkClick r:id="rId3"/>
              </a:rPr>
              <a:t>http://portals.broadinstitute.org/pochetlab/demo/cAMARETTO_Liver_6DS/index.html</a:t>
            </a:r>
            <a:endParaRPr lang="en-US" sz="2400" dirty="0"/>
          </a:p>
          <a:p>
            <a:pPr marL="0" indent="0">
              <a:lnSpc>
                <a:spcPct val="120000"/>
              </a:lnSpc>
              <a:spcBef>
                <a:spcPts val="0"/>
              </a:spcBef>
              <a:buNone/>
            </a:pPr>
            <a:r>
              <a:rPr lang="en-US" sz="2400" dirty="0" err="1"/>
              <a:t>Jupyter</a:t>
            </a:r>
            <a:r>
              <a:rPr lang="en-US" sz="2400" dirty="0"/>
              <a:t> Notebook: </a:t>
            </a:r>
            <a:r>
              <a:rPr lang="en-US" sz="2400" dirty="0">
                <a:hlinkClick r:id="rId4"/>
              </a:rPr>
              <a:t>https://colab.research.google.com/drive/17GieTfYriTVlbKchl-OEb5nI_NA2vvjQ</a:t>
            </a:r>
            <a:endParaRPr lang="en-US" sz="2400" dirty="0"/>
          </a:p>
        </p:txBody>
      </p:sp>
      <p:sp>
        <p:nvSpPr>
          <p:cNvPr id="9" name="Content Placeholder 2">
            <a:extLst>
              <a:ext uri="{FF2B5EF4-FFF2-40B4-BE49-F238E27FC236}">
                <a16:creationId xmlns:a16="http://schemas.microsoft.com/office/drawing/2014/main" id="{DE349485-6941-408E-BC7E-153B2A85A6E0}"/>
              </a:ext>
            </a:extLst>
          </p:cNvPr>
          <p:cNvSpPr>
            <a:spLocks noGrp="1"/>
          </p:cNvSpPr>
          <p:nvPr>
            <p:ph idx="1"/>
          </p:nvPr>
        </p:nvSpPr>
        <p:spPr>
          <a:xfrm>
            <a:off x="441158" y="1267327"/>
            <a:ext cx="11309682" cy="4127632"/>
          </a:xfrm>
        </p:spPr>
        <p:txBody>
          <a:bodyPr>
            <a:normAutofit fontScale="92500" lnSpcReduction="20000"/>
          </a:bodyPr>
          <a:lstStyle/>
          <a:p>
            <a:pPr marL="514350" indent="-514350">
              <a:lnSpc>
                <a:spcPct val="100000"/>
              </a:lnSpc>
              <a:spcBef>
                <a:spcPts val="1200"/>
              </a:spcBef>
              <a:spcAft>
                <a:spcPts val="1200"/>
              </a:spcAft>
              <a:buFont typeface="+mj-lt"/>
              <a:buAutoNum type="arabicPeriod"/>
            </a:pPr>
            <a:r>
              <a:rPr lang="en-US" sz="2400" dirty="0">
                <a:solidFill>
                  <a:srgbClr val="00B050"/>
                </a:solidFill>
              </a:rPr>
              <a:t>A study of hepatitis C and B virus-induced hepatocellular carcinoma (LIHC) with driver and drug discovery for chemoprevention across pan-etiologies of hepatocellular carcinoma, experimentally validated in rat models</a:t>
            </a:r>
          </a:p>
          <a:p>
            <a:pPr marL="514350" indent="-514350">
              <a:lnSpc>
                <a:spcPct val="100000"/>
              </a:lnSpc>
              <a:spcBef>
                <a:spcPts val="1200"/>
              </a:spcBef>
              <a:spcAft>
                <a:spcPts val="1200"/>
              </a:spcAft>
              <a:buFont typeface="+mj-lt"/>
              <a:buAutoNum type="arabicPeriod"/>
            </a:pPr>
            <a:r>
              <a:rPr lang="en-US" sz="2400" dirty="0">
                <a:solidFill>
                  <a:srgbClr val="00B050"/>
                </a:solidFill>
              </a:rPr>
              <a:t>A study of glioblastoma multiforme (GBM) and low-grade glioma (LGG) with driver discovery for diagnostic and prognostic molecular subclasses associated with radiography and histopathology imaging-derived features for imaging diagnostics</a:t>
            </a:r>
          </a:p>
          <a:p>
            <a:pPr marL="514350" indent="-514350">
              <a:lnSpc>
                <a:spcPct val="100000"/>
              </a:lnSpc>
              <a:spcBef>
                <a:spcPts val="1200"/>
              </a:spcBef>
              <a:spcAft>
                <a:spcPts val="1200"/>
              </a:spcAft>
              <a:buFont typeface="+mj-lt"/>
              <a:buAutoNum type="arabicPeriod"/>
            </a:pPr>
            <a:r>
              <a:rPr lang="en-US" sz="2400" dirty="0">
                <a:solidFill>
                  <a:srgbClr val="00B050"/>
                </a:solidFill>
              </a:rPr>
              <a:t>A pan-cancer study across twelve cancer sites with driver discovery of pan-cancer drivers of smoking-induced and ‘antiviral’ interferon-modulated innate immune response cancer</a:t>
            </a:r>
          </a:p>
          <a:p>
            <a:pPr marL="514350" indent="-514350">
              <a:lnSpc>
                <a:spcPct val="100000"/>
              </a:lnSpc>
              <a:spcBef>
                <a:spcPts val="1200"/>
              </a:spcBef>
              <a:spcAft>
                <a:spcPts val="1200"/>
              </a:spcAft>
              <a:buFont typeface="+mj-lt"/>
              <a:buAutoNum type="arabicPeriod" startAt="3"/>
            </a:pPr>
            <a:r>
              <a:rPr lang="en-US" sz="2400" dirty="0">
                <a:solidFill>
                  <a:srgbClr val="00B050"/>
                </a:solidFill>
              </a:rPr>
              <a:t>A pan-cancer study of squamous cell carcinoma (SCC) across five SCC cancer sites, in particular, lung (LUSC), head and neck (HNSC), esophageal (ESCA), cervical (CESC) and bladder (BLCA)</a:t>
            </a:r>
          </a:p>
        </p:txBody>
      </p:sp>
      <p:sp>
        <p:nvSpPr>
          <p:cNvPr id="10" name="Rectangle 9">
            <a:extLst>
              <a:ext uri="{FF2B5EF4-FFF2-40B4-BE49-F238E27FC236}">
                <a16:creationId xmlns:a16="http://schemas.microsoft.com/office/drawing/2014/main" id="{8D0A4268-B8C1-4590-8928-6CFA65B9ADB8}"/>
              </a:ext>
            </a:extLst>
          </p:cNvPr>
          <p:cNvSpPr/>
          <p:nvPr/>
        </p:nvSpPr>
        <p:spPr>
          <a:xfrm>
            <a:off x="1" y="2286000"/>
            <a:ext cx="12192000" cy="31089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07465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2AE8D90-3D09-40CF-9480-2C3C36B854F6}"/>
              </a:ext>
            </a:extLst>
          </p:cNvPr>
          <p:cNvSpPr txBox="1">
            <a:spLocks/>
          </p:cNvSpPr>
          <p:nvPr/>
        </p:nvSpPr>
        <p:spPr>
          <a:xfrm>
            <a:off x="441158" y="1"/>
            <a:ext cx="11309682" cy="930442"/>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u="sng" dirty="0">
                <a:solidFill>
                  <a:srgbClr val="0000CC"/>
                </a:solidFill>
                <a:effectLst>
                  <a:outerShdw blurRad="38100" dist="38100" dir="2700000" algn="tl">
                    <a:srgbClr val="000000">
                      <a:alpha val="43137"/>
                    </a:srgbClr>
                  </a:outerShdw>
                </a:effectLst>
              </a:rPr>
              <a:t>Use Cases:</a:t>
            </a:r>
            <a:r>
              <a:rPr lang="en-US" sz="4000" b="1" dirty="0">
                <a:solidFill>
                  <a:srgbClr val="0000CC"/>
                </a:solidFill>
                <a:effectLst>
                  <a:outerShdw blurRad="38100" dist="38100" dir="2700000" algn="tl">
                    <a:srgbClr val="000000">
                      <a:alpha val="43137"/>
                    </a:srgbClr>
                  </a:outerShdw>
                </a:effectLst>
              </a:rPr>
              <a:t> </a:t>
            </a:r>
            <a:r>
              <a:rPr lang="en-US" sz="3200" b="1" dirty="0">
                <a:solidFill>
                  <a:srgbClr val="0000CC"/>
                </a:solidFill>
              </a:rPr>
              <a:t>integrating multi-omics, clinical, imaging, and driver and drug perturbation data across model systems and patient studies of cancer</a:t>
            </a:r>
            <a:endParaRPr lang="en-US" sz="3200" b="1" dirty="0">
              <a:solidFill>
                <a:srgbClr val="0000CC"/>
              </a:solidFill>
              <a:effectLst>
                <a:outerShdw blurRad="38100" dist="38100" dir="2700000" algn="tl">
                  <a:srgbClr val="000000">
                    <a:alpha val="43137"/>
                  </a:srgbClr>
                </a:outerShdw>
              </a:effectLst>
            </a:endParaRPr>
          </a:p>
        </p:txBody>
      </p:sp>
      <p:sp>
        <p:nvSpPr>
          <p:cNvPr id="9" name="Content Placeholder 2">
            <a:extLst>
              <a:ext uri="{FF2B5EF4-FFF2-40B4-BE49-F238E27FC236}">
                <a16:creationId xmlns:a16="http://schemas.microsoft.com/office/drawing/2014/main" id="{C8A64DF8-7F77-4D4E-8320-3ED0C188EF4C}"/>
              </a:ext>
            </a:extLst>
          </p:cNvPr>
          <p:cNvSpPr>
            <a:spLocks noGrp="1"/>
          </p:cNvSpPr>
          <p:nvPr>
            <p:ph idx="1"/>
          </p:nvPr>
        </p:nvSpPr>
        <p:spPr>
          <a:xfrm>
            <a:off x="441158" y="1267327"/>
            <a:ext cx="11309682" cy="4127632"/>
          </a:xfrm>
        </p:spPr>
        <p:txBody>
          <a:bodyPr>
            <a:normAutofit fontScale="92500" lnSpcReduction="20000"/>
          </a:bodyPr>
          <a:lstStyle/>
          <a:p>
            <a:pPr marL="514350" indent="-514350">
              <a:lnSpc>
                <a:spcPct val="100000"/>
              </a:lnSpc>
              <a:spcBef>
                <a:spcPts val="1200"/>
              </a:spcBef>
              <a:spcAft>
                <a:spcPts val="1200"/>
              </a:spcAft>
              <a:buFont typeface="+mj-lt"/>
              <a:buAutoNum type="arabicPeriod"/>
            </a:pPr>
            <a:r>
              <a:rPr lang="en-US" sz="2400" dirty="0"/>
              <a:t>A study of hepatitis C and B virus-induced hepatocellular carcinoma (LIHC) with driver and drug discovery for chemoprevention across pan-etiologies of hepatocellular carcinoma, experimentally validated in rat models</a:t>
            </a:r>
          </a:p>
          <a:p>
            <a:pPr marL="514350" indent="-514350">
              <a:lnSpc>
                <a:spcPct val="100000"/>
              </a:lnSpc>
              <a:spcBef>
                <a:spcPts val="1200"/>
              </a:spcBef>
              <a:spcAft>
                <a:spcPts val="1200"/>
              </a:spcAft>
              <a:buFont typeface="+mj-lt"/>
              <a:buAutoNum type="arabicPeriod"/>
            </a:pPr>
            <a:r>
              <a:rPr lang="en-US" sz="2400" dirty="0">
                <a:solidFill>
                  <a:srgbClr val="00B050"/>
                </a:solidFill>
              </a:rPr>
              <a:t>A study of glioblastoma multiforme (GBM) and low-grade glioma (LGG) with driver discovery for diagnostic and prognostic molecular subclasses associated with radiography and histopathology imaging-derived features for imaging diagnostics</a:t>
            </a:r>
          </a:p>
          <a:p>
            <a:pPr marL="514350" indent="-514350">
              <a:lnSpc>
                <a:spcPct val="100000"/>
              </a:lnSpc>
              <a:spcBef>
                <a:spcPts val="1200"/>
              </a:spcBef>
              <a:spcAft>
                <a:spcPts val="1200"/>
              </a:spcAft>
              <a:buFont typeface="+mj-lt"/>
              <a:buAutoNum type="arabicPeriod"/>
            </a:pPr>
            <a:r>
              <a:rPr lang="en-US" sz="2400" dirty="0">
                <a:solidFill>
                  <a:srgbClr val="00B050"/>
                </a:solidFill>
              </a:rPr>
              <a:t>A pan-cancer study across twelve cancer sites with driver discovery of pan-cancer drivers of smoking-induced and ‘antiviral’ interferon-modulated innate immune response cancer</a:t>
            </a:r>
          </a:p>
          <a:p>
            <a:pPr marL="514350" indent="-514350">
              <a:lnSpc>
                <a:spcPct val="100000"/>
              </a:lnSpc>
              <a:spcBef>
                <a:spcPts val="1200"/>
              </a:spcBef>
              <a:spcAft>
                <a:spcPts val="1200"/>
              </a:spcAft>
              <a:buFont typeface="+mj-lt"/>
              <a:buAutoNum type="arabicPeriod" startAt="3"/>
            </a:pPr>
            <a:r>
              <a:rPr lang="en-US" sz="2400" dirty="0">
                <a:solidFill>
                  <a:srgbClr val="00B050"/>
                </a:solidFill>
              </a:rPr>
              <a:t>A pan-cancer study of squamous cell carcinoma (SCC) across five SCC cancer sites, in particular, lung (LUSC), head and neck (HNSC), esophageal (ESCA), cervical (CESC) and bladder (BLCA)</a:t>
            </a:r>
          </a:p>
        </p:txBody>
      </p:sp>
      <p:sp>
        <p:nvSpPr>
          <p:cNvPr id="10" name="Rectangle 9">
            <a:extLst>
              <a:ext uri="{FF2B5EF4-FFF2-40B4-BE49-F238E27FC236}">
                <a16:creationId xmlns:a16="http://schemas.microsoft.com/office/drawing/2014/main" id="{238FDA63-5269-495C-AC6E-812A1115E5C1}"/>
              </a:ext>
            </a:extLst>
          </p:cNvPr>
          <p:cNvSpPr/>
          <p:nvPr/>
        </p:nvSpPr>
        <p:spPr>
          <a:xfrm>
            <a:off x="1" y="3429000"/>
            <a:ext cx="12192000" cy="19659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DD14BD4A-BBEF-4CF3-849A-08FC2108179C}"/>
              </a:ext>
            </a:extLst>
          </p:cNvPr>
          <p:cNvSpPr txBox="1">
            <a:spLocks/>
          </p:cNvSpPr>
          <p:nvPr/>
        </p:nvSpPr>
        <p:spPr>
          <a:xfrm>
            <a:off x="441158" y="4919472"/>
            <a:ext cx="11309682" cy="175292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en-US" sz="2000" dirty="0"/>
              <a:t>HTML Reports: </a:t>
            </a:r>
            <a:r>
              <a:rPr lang="en-US" sz="2000" dirty="0">
                <a:hlinkClick r:id="rId3"/>
              </a:rPr>
              <a:t>http://portals.broadinstitute.org/pochetlab/demo/IcAMARETTO_Brain_3DS/index.html</a:t>
            </a:r>
            <a:r>
              <a:rPr lang="en-US" sz="2000" dirty="0"/>
              <a:t>  </a:t>
            </a:r>
          </a:p>
          <a:p>
            <a:pPr marL="0" indent="0">
              <a:lnSpc>
                <a:spcPct val="120000"/>
              </a:lnSpc>
              <a:spcBef>
                <a:spcPts val="0"/>
              </a:spcBef>
              <a:buNone/>
            </a:pPr>
            <a:r>
              <a:rPr lang="en-US" sz="2000" dirty="0" err="1"/>
              <a:t>Jupyter</a:t>
            </a:r>
            <a:r>
              <a:rPr lang="en-US" sz="2000" dirty="0"/>
              <a:t> Notebook: </a:t>
            </a:r>
            <a:r>
              <a:rPr lang="en-US" sz="2000" dirty="0">
                <a:hlinkClick r:id="rId4"/>
              </a:rPr>
              <a:t>https://colab.research.google.com/drive/14u1KZJ3Gf-9qjDycyBKzBiN5VzzOa2xU</a:t>
            </a:r>
            <a:r>
              <a:rPr lang="en-US" sz="2000" dirty="0"/>
              <a:t> and </a:t>
            </a:r>
            <a:r>
              <a:rPr lang="en-US" sz="2000" dirty="0">
                <a:hlinkClick r:id="rId5"/>
              </a:rPr>
              <a:t>https://colab.research.google.com/drive/11Q0GH6YHCoTZrDfHrUavixAi_f_qGBau</a:t>
            </a:r>
            <a:endParaRPr lang="en-US" sz="2000" dirty="0"/>
          </a:p>
          <a:p>
            <a:pPr marL="0" indent="0">
              <a:lnSpc>
                <a:spcPct val="120000"/>
              </a:lnSpc>
              <a:spcBef>
                <a:spcPts val="0"/>
              </a:spcBef>
              <a:buNone/>
            </a:pPr>
            <a:r>
              <a:rPr lang="en-US" sz="2000" dirty="0"/>
              <a:t>Neo4j Graph: </a:t>
            </a:r>
            <a:r>
              <a:rPr lang="en-US" sz="2000" dirty="0">
                <a:hlinkClick r:id="rId6"/>
              </a:rPr>
              <a:t>https://pochetlab.shinyapps.io/AMARETTO-Hub_TCGA-GBM/</a:t>
            </a:r>
            <a:r>
              <a:rPr lang="en-US" sz="2000" dirty="0"/>
              <a:t> </a:t>
            </a:r>
          </a:p>
        </p:txBody>
      </p:sp>
    </p:spTree>
    <p:extLst>
      <p:ext uri="{BB962C8B-B14F-4D97-AF65-F5344CB8AC3E}">
        <p14:creationId xmlns:p14="http://schemas.microsoft.com/office/powerpoint/2010/main" val="41632923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13183B5-5E39-4601-9BBB-78F80A636F56}"/>
              </a:ext>
            </a:extLst>
          </p:cNvPr>
          <p:cNvSpPr txBox="1">
            <a:spLocks/>
          </p:cNvSpPr>
          <p:nvPr/>
        </p:nvSpPr>
        <p:spPr>
          <a:xfrm>
            <a:off x="441158" y="1"/>
            <a:ext cx="11309682" cy="930442"/>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u="sng" dirty="0">
                <a:solidFill>
                  <a:srgbClr val="0000CC"/>
                </a:solidFill>
                <a:effectLst>
                  <a:outerShdw blurRad="38100" dist="38100" dir="2700000" algn="tl">
                    <a:srgbClr val="000000">
                      <a:alpha val="43137"/>
                    </a:srgbClr>
                  </a:outerShdw>
                </a:effectLst>
              </a:rPr>
              <a:t>Use Cases:</a:t>
            </a:r>
            <a:r>
              <a:rPr lang="en-US" sz="4000" b="1" dirty="0">
                <a:solidFill>
                  <a:srgbClr val="0000CC"/>
                </a:solidFill>
                <a:effectLst>
                  <a:outerShdw blurRad="38100" dist="38100" dir="2700000" algn="tl">
                    <a:srgbClr val="000000">
                      <a:alpha val="43137"/>
                    </a:srgbClr>
                  </a:outerShdw>
                </a:effectLst>
              </a:rPr>
              <a:t> </a:t>
            </a:r>
            <a:r>
              <a:rPr lang="en-US" sz="3200" b="1" dirty="0">
                <a:solidFill>
                  <a:srgbClr val="0000CC"/>
                </a:solidFill>
              </a:rPr>
              <a:t>integrating multi-omics, clinical, imaging, and driver and drug perturbation data across model systems and patient studies of cancer</a:t>
            </a:r>
            <a:endParaRPr lang="en-US" sz="3200" b="1" dirty="0">
              <a:solidFill>
                <a:srgbClr val="0000CC"/>
              </a:solidFill>
              <a:effectLst>
                <a:outerShdw blurRad="38100" dist="38100" dir="2700000" algn="tl">
                  <a:srgbClr val="000000">
                    <a:alpha val="43137"/>
                  </a:srgbClr>
                </a:outerShdw>
              </a:effectLst>
            </a:endParaRPr>
          </a:p>
        </p:txBody>
      </p:sp>
      <p:sp>
        <p:nvSpPr>
          <p:cNvPr id="14" name="Content Placeholder 2">
            <a:extLst>
              <a:ext uri="{FF2B5EF4-FFF2-40B4-BE49-F238E27FC236}">
                <a16:creationId xmlns:a16="http://schemas.microsoft.com/office/drawing/2014/main" id="{137D60D9-B0F3-4399-8ECF-1E9AA180C9F5}"/>
              </a:ext>
            </a:extLst>
          </p:cNvPr>
          <p:cNvSpPr>
            <a:spLocks noGrp="1"/>
          </p:cNvSpPr>
          <p:nvPr>
            <p:ph idx="1"/>
          </p:nvPr>
        </p:nvSpPr>
        <p:spPr>
          <a:xfrm>
            <a:off x="441158" y="1267327"/>
            <a:ext cx="11309682" cy="4127632"/>
          </a:xfrm>
        </p:spPr>
        <p:txBody>
          <a:bodyPr>
            <a:normAutofit fontScale="92500" lnSpcReduction="20000"/>
          </a:bodyPr>
          <a:lstStyle/>
          <a:p>
            <a:pPr marL="514350" indent="-514350">
              <a:lnSpc>
                <a:spcPct val="100000"/>
              </a:lnSpc>
              <a:spcBef>
                <a:spcPts val="1200"/>
              </a:spcBef>
              <a:spcAft>
                <a:spcPts val="1200"/>
              </a:spcAft>
              <a:buFont typeface="+mj-lt"/>
              <a:buAutoNum type="arabicPeriod"/>
            </a:pPr>
            <a:r>
              <a:rPr lang="en-US" sz="2400" dirty="0"/>
              <a:t>A study of hepatitis C and B virus-induced hepatocellular carcinoma (LIHC) with driver and drug discovery for chemoprevention across pan-etiologies of hepatocellular carcinoma, experimentally validated in rat models</a:t>
            </a:r>
          </a:p>
          <a:p>
            <a:pPr marL="514350" indent="-514350">
              <a:lnSpc>
                <a:spcPct val="100000"/>
              </a:lnSpc>
              <a:spcBef>
                <a:spcPts val="1200"/>
              </a:spcBef>
              <a:spcAft>
                <a:spcPts val="1200"/>
              </a:spcAft>
              <a:buFont typeface="+mj-lt"/>
              <a:buAutoNum type="arabicPeriod"/>
            </a:pPr>
            <a:r>
              <a:rPr lang="en-US" sz="2400" dirty="0"/>
              <a:t>A study of glioblastoma multiforme (GBM) and low-grade glioma (LGG) with driver discovery for diagnostic and prognostic molecular subclasses associated with radiography and histopathology imaging-derived features for imaging diagnostics</a:t>
            </a:r>
          </a:p>
          <a:p>
            <a:pPr marL="514350" indent="-514350">
              <a:lnSpc>
                <a:spcPct val="100000"/>
              </a:lnSpc>
              <a:spcBef>
                <a:spcPts val="1200"/>
              </a:spcBef>
              <a:spcAft>
                <a:spcPts val="1200"/>
              </a:spcAft>
              <a:buFont typeface="+mj-lt"/>
              <a:buAutoNum type="arabicPeriod"/>
            </a:pPr>
            <a:r>
              <a:rPr lang="en-US" sz="2400" dirty="0">
                <a:solidFill>
                  <a:srgbClr val="00B050"/>
                </a:solidFill>
              </a:rPr>
              <a:t>A pan-cancer study across twelve cancer sites with driver discovery of pan-cancer drivers of smoking-induced and ‘antiviral’ interferon-modulated innate immune response cancer</a:t>
            </a:r>
          </a:p>
          <a:p>
            <a:pPr marL="514350" indent="-514350">
              <a:lnSpc>
                <a:spcPct val="100000"/>
              </a:lnSpc>
              <a:spcBef>
                <a:spcPts val="1200"/>
              </a:spcBef>
              <a:spcAft>
                <a:spcPts val="1200"/>
              </a:spcAft>
              <a:buFont typeface="+mj-lt"/>
              <a:buAutoNum type="arabicPeriod" startAt="3"/>
            </a:pPr>
            <a:r>
              <a:rPr lang="en-US" sz="2400" dirty="0">
                <a:solidFill>
                  <a:srgbClr val="00B050"/>
                </a:solidFill>
              </a:rPr>
              <a:t>A pan-cancer study of squamous cell carcinoma (SCC) across five SCC cancer sites, in particular, lung (LUSC), head and neck (HNSC), esophageal (ESCA), cervical (CESC) and bladder (BLCA)</a:t>
            </a:r>
          </a:p>
        </p:txBody>
      </p:sp>
      <p:sp>
        <p:nvSpPr>
          <p:cNvPr id="15" name="Rectangle 14">
            <a:extLst>
              <a:ext uri="{FF2B5EF4-FFF2-40B4-BE49-F238E27FC236}">
                <a16:creationId xmlns:a16="http://schemas.microsoft.com/office/drawing/2014/main" id="{E0AA8200-02FB-43BA-99CE-2FFED68210D0}"/>
              </a:ext>
            </a:extLst>
          </p:cNvPr>
          <p:cNvSpPr/>
          <p:nvPr/>
        </p:nvSpPr>
        <p:spPr>
          <a:xfrm>
            <a:off x="1" y="4218038"/>
            <a:ext cx="12192000" cy="11769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ntent Placeholder 2">
            <a:extLst>
              <a:ext uri="{FF2B5EF4-FFF2-40B4-BE49-F238E27FC236}">
                <a16:creationId xmlns:a16="http://schemas.microsoft.com/office/drawing/2014/main" id="{3FAB5C13-17B9-4424-AB03-259FAA0D45E1}"/>
              </a:ext>
            </a:extLst>
          </p:cNvPr>
          <p:cNvSpPr txBox="1">
            <a:spLocks/>
          </p:cNvSpPr>
          <p:nvPr/>
        </p:nvSpPr>
        <p:spPr>
          <a:xfrm>
            <a:off x="441158" y="5731843"/>
            <a:ext cx="11309682" cy="9039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0"/>
              </a:spcBef>
              <a:buNone/>
            </a:pPr>
            <a:r>
              <a:rPr lang="en-US" sz="2000" dirty="0"/>
              <a:t>Champion </a:t>
            </a:r>
            <a:r>
              <a:rPr lang="en-US" sz="2000" i="1" dirty="0"/>
              <a:t>et al</a:t>
            </a:r>
            <a:r>
              <a:rPr lang="en-US" sz="2000" dirty="0"/>
              <a:t>., </a:t>
            </a:r>
            <a:r>
              <a:rPr lang="en-US" sz="2000" i="1" dirty="0" err="1"/>
              <a:t>EBioMedicine</a:t>
            </a:r>
            <a:r>
              <a:rPr lang="en-US" sz="2000" i="1" dirty="0"/>
              <a:t> </a:t>
            </a:r>
            <a:r>
              <a:rPr lang="en-US" sz="2000" dirty="0"/>
              <a:t>2018</a:t>
            </a:r>
          </a:p>
        </p:txBody>
      </p:sp>
    </p:spTree>
    <p:extLst>
      <p:ext uri="{BB962C8B-B14F-4D97-AF65-F5344CB8AC3E}">
        <p14:creationId xmlns:p14="http://schemas.microsoft.com/office/powerpoint/2010/main" val="20106007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3F07E2-F152-467C-ABC3-07C256FE4F63}"/>
              </a:ext>
            </a:extLst>
          </p:cNvPr>
          <p:cNvSpPr>
            <a:spLocks noGrp="1"/>
          </p:cNvSpPr>
          <p:nvPr>
            <p:ph idx="1"/>
          </p:nvPr>
        </p:nvSpPr>
        <p:spPr>
          <a:xfrm>
            <a:off x="441158" y="1267327"/>
            <a:ext cx="11309682" cy="4127632"/>
          </a:xfrm>
        </p:spPr>
        <p:txBody>
          <a:bodyPr>
            <a:normAutofit fontScale="92500" lnSpcReduction="20000"/>
          </a:bodyPr>
          <a:lstStyle/>
          <a:p>
            <a:pPr marL="514350" indent="-514350">
              <a:lnSpc>
                <a:spcPct val="100000"/>
              </a:lnSpc>
              <a:spcBef>
                <a:spcPts val="1200"/>
              </a:spcBef>
              <a:spcAft>
                <a:spcPts val="1200"/>
              </a:spcAft>
              <a:buFont typeface="+mj-lt"/>
              <a:buAutoNum type="arabicPeriod"/>
            </a:pPr>
            <a:r>
              <a:rPr lang="en-US" sz="2400" dirty="0"/>
              <a:t>A study of hepatitis C and B virus-induced hepatocellular carcinoma (LIHC) with driver and drug discovery for chemoprevention across pan-etiologies of hepatocellular carcinoma, experimentally validated in rat models</a:t>
            </a:r>
          </a:p>
          <a:p>
            <a:pPr marL="514350" indent="-514350">
              <a:lnSpc>
                <a:spcPct val="100000"/>
              </a:lnSpc>
              <a:spcBef>
                <a:spcPts val="1200"/>
              </a:spcBef>
              <a:spcAft>
                <a:spcPts val="1200"/>
              </a:spcAft>
              <a:buFont typeface="+mj-lt"/>
              <a:buAutoNum type="arabicPeriod"/>
            </a:pPr>
            <a:r>
              <a:rPr lang="en-US" sz="2400" dirty="0"/>
              <a:t>A study of glioblastoma multiforme (GBM) and low-grade glioma (LGG) with driver discovery for diagnostic and prognostic molecular subclasses associated with radiography and histopathology imaging-derived features for imaging diagnostics</a:t>
            </a:r>
          </a:p>
          <a:p>
            <a:pPr marL="514350" indent="-514350">
              <a:lnSpc>
                <a:spcPct val="100000"/>
              </a:lnSpc>
              <a:spcBef>
                <a:spcPts val="1200"/>
              </a:spcBef>
              <a:spcAft>
                <a:spcPts val="1200"/>
              </a:spcAft>
              <a:buFont typeface="+mj-lt"/>
              <a:buAutoNum type="arabicPeriod"/>
            </a:pPr>
            <a:r>
              <a:rPr lang="en-US" sz="2400" dirty="0"/>
              <a:t>A pan-cancer study across twelve cancer sites with driver discovery of pan-cancer drivers of smoking-induced and ‘antiviral’ interferon-modulated innate immune response cancer</a:t>
            </a:r>
          </a:p>
          <a:p>
            <a:pPr marL="514350" indent="-514350">
              <a:lnSpc>
                <a:spcPct val="100000"/>
              </a:lnSpc>
              <a:spcBef>
                <a:spcPts val="1200"/>
              </a:spcBef>
              <a:spcAft>
                <a:spcPts val="1200"/>
              </a:spcAft>
              <a:buFont typeface="+mj-lt"/>
              <a:buAutoNum type="arabicPeriod" startAt="3"/>
            </a:pPr>
            <a:r>
              <a:rPr lang="en-US" sz="2400" dirty="0">
                <a:solidFill>
                  <a:srgbClr val="00B050"/>
                </a:solidFill>
              </a:rPr>
              <a:t>A pan-cancer study of squamous cell carcinoma (SCC) across five SCC cancer sites, in particular, lung (LUSC), head and neck (HNSC), esophageal (ESCA), cervical (CESC) and bladder (BLCA)</a:t>
            </a:r>
          </a:p>
        </p:txBody>
      </p:sp>
      <p:sp>
        <p:nvSpPr>
          <p:cNvPr id="4" name="Title 1">
            <a:extLst>
              <a:ext uri="{FF2B5EF4-FFF2-40B4-BE49-F238E27FC236}">
                <a16:creationId xmlns:a16="http://schemas.microsoft.com/office/drawing/2014/main" id="{7FA264BF-C04B-4049-9617-8D576B4EE114}"/>
              </a:ext>
            </a:extLst>
          </p:cNvPr>
          <p:cNvSpPr txBox="1">
            <a:spLocks/>
          </p:cNvSpPr>
          <p:nvPr/>
        </p:nvSpPr>
        <p:spPr>
          <a:xfrm>
            <a:off x="441158" y="1"/>
            <a:ext cx="11309682" cy="930442"/>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u="sng" dirty="0">
                <a:solidFill>
                  <a:srgbClr val="0000CC"/>
                </a:solidFill>
                <a:effectLst>
                  <a:outerShdw blurRad="38100" dist="38100" dir="2700000" algn="tl">
                    <a:srgbClr val="000000">
                      <a:alpha val="43137"/>
                    </a:srgbClr>
                  </a:outerShdw>
                </a:effectLst>
              </a:rPr>
              <a:t>Use Cases:</a:t>
            </a:r>
            <a:r>
              <a:rPr lang="en-US" sz="4000" b="1" dirty="0">
                <a:solidFill>
                  <a:srgbClr val="0000CC"/>
                </a:solidFill>
                <a:effectLst>
                  <a:outerShdw blurRad="38100" dist="38100" dir="2700000" algn="tl">
                    <a:srgbClr val="000000">
                      <a:alpha val="43137"/>
                    </a:srgbClr>
                  </a:outerShdw>
                </a:effectLst>
              </a:rPr>
              <a:t> </a:t>
            </a:r>
            <a:r>
              <a:rPr lang="en-US" sz="3200" b="1" dirty="0">
                <a:solidFill>
                  <a:srgbClr val="0000CC"/>
                </a:solidFill>
              </a:rPr>
              <a:t>integrating multi-omics, clinical, imaging, and driver and drug perturbation data across model systems and patient studies of cancer</a:t>
            </a:r>
            <a:endParaRPr lang="en-US" sz="3200" b="1" dirty="0">
              <a:solidFill>
                <a:srgbClr val="0000CC"/>
              </a:solidFill>
              <a:effectLst>
                <a:outerShdw blurRad="38100" dist="38100" dir="2700000" algn="tl">
                  <a:srgbClr val="000000">
                    <a:alpha val="43137"/>
                  </a:srgbClr>
                </a:outerShdw>
              </a:effectLst>
            </a:endParaRPr>
          </a:p>
        </p:txBody>
      </p:sp>
      <p:sp>
        <p:nvSpPr>
          <p:cNvPr id="5" name="Content Placeholder 2">
            <a:extLst>
              <a:ext uri="{FF2B5EF4-FFF2-40B4-BE49-F238E27FC236}">
                <a16:creationId xmlns:a16="http://schemas.microsoft.com/office/drawing/2014/main" id="{B1424E40-F758-4C38-9925-5C7A1DB07FE4}"/>
              </a:ext>
            </a:extLst>
          </p:cNvPr>
          <p:cNvSpPr txBox="1">
            <a:spLocks/>
          </p:cNvSpPr>
          <p:nvPr/>
        </p:nvSpPr>
        <p:spPr>
          <a:xfrm>
            <a:off x="441158" y="5815584"/>
            <a:ext cx="11309682" cy="820232"/>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2400" dirty="0"/>
              <a:t>HTML Reports: </a:t>
            </a:r>
            <a:r>
              <a:rPr lang="en-US" sz="2400" dirty="0">
                <a:hlinkClick r:id="rId3"/>
              </a:rPr>
              <a:t>http://portals.broadinstitute.org/pochetlab/demo/cAMARETTO_PanCancer_5DS/index.html</a:t>
            </a:r>
            <a:endParaRPr lang="en-US" sz="2400" dirty="0"/>
          </a:p>
          <a:p>
            <a:pPr marL="0" indent="0">
              <a:lnSpc>
                <a:spcPct val="100000"/>
              </a:lnSpc>
              <a:spcBef>
                <a:spcPts val="0"/>
              </a:spcBef>
              <a:buNone/>
            </a:pPr>
            <a:r>
              <a:rPr lang="en-US" sz="2400" dirty="0" err="1"/>
              <a:t>Jupyter</a:t>
            </a:r>
            <a:r>
              <a:rPr lang="en-US" sz="2400" dirty="0"/>
              <a:t> Notebook: </a:t>
            </a:r>
            <a:r>
              <a:rPr lang="en-US" sz="2400" dirty="0">
                <a:hlinkClick r:id="rId4"/>
              </a:rPr>
              <a:t>https://colab.research.google.com/drive/17RwBxwWWnXJMRI_VZl-X-hztJTwvlFjl</a:t>
            </a:r>
            <a:endParaRPr lang="en-US" sz="2400" dirty="0"/>
          </a:p>
        </p:txBody>
      </p:sp>
    </p:spTree>
    <p:extLst>
      <p:ext uri="{BB962C8B-B14F-4D97-AF65-F5344CB8AC3E}">
        <p14:creationId xmlns:p14="http://schemas.microsoft.com/office/powerpoint/2010/main" val="21695705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8ACC4-0B7E-4EF9-B440-94C7D8E3819F}"/>
              </a:ext>
            </a:extLst>
          </p:cNvPr>
          <p:cNvSpPr>
            <a:spLocks noGrp="1"/>
          </p:cNvSpPr>
          <p:nvPr>
            <p:ph type="title"/>
          </p:nvPr>
        </p:nvSpPr>
        <p:spPr>
          <a:xfrm>
            <a:off x="620487" y="0"/>
            <a:ext cx="10515600" cy="1325563"/>
          </a:xfrm>
        </p:spPr>
        <p:txBody>
          <a:bodyPr>
            <a:normAutofit/>
          </a:bodyPr>
          <a:lstStyle/>
          <a:p>
            <a:r>
              <a:rPr lang="en-US" sz="3200" b="1" u="sng" dirty="0">
                <a:solidFill>
                  <a:srgbClr val="0000CC"/>
                </a:solidFill>
                <a:effectLst>
                  <a:outerShdw blurRad="38100" dist="38100" dir="2700000" algn="tl">
                    <a:srgbClr val="000000">
                      <a:alpha val="43137"/>
                    </a:srgbClr>
                  </a:outerShdw>
                </a:effectLst>
              </a:rPr>
              <a:t>Team:</a:t>
            </a:r>
            <a:r>
              <a:rPr lang="en-US" sz="3200" b="1" dirty="0">
                <a:solidFill>
                  <a:srgbClr val="0000CC"/>
                </a:solidFill>
                <a:effectLst>
                  <a:outerShdw blurRad="38100" dist="38100" dir="2700000" algn="tl">
                    <a:srgbClr val="000000">
                      <a:alpha val="43137"/>
                    </a:srgbClr>
                  </a:outerShdw>
                </a:effectLst>
              </a:rPr>
              <a:t> Lab &amp; Collaborators</a:t>
            </a:r>
            <a:endParaRPr lang="en-US" sz="3200" b="1" dirty="0">
              <a:solidFill>
                <a:srgbClr val="0070C0"/>
              </a:solidFill>
            </a:endParaRPr>
          </a:p>
        </p:txBody>
      </p:sp>
      <p:sp>
        <p:nvSpPr>
          <p:cNvPr id="3" name="Content Placeholder 2">
            <a:extLst>
              <a:ext uri="{FF2B5EF4-FFF2-40B4-BE49-F238E27FC236}">
                <a16:creationId xmlns:a16="http://schemas.microsoft.com/office/drawing/2014/main" id="{0150A4A8-6C05-4816-A712-1C5B05FC19ED}"/>
              </a:ext>
            </a:extLst>
          </p:cNvPr>
          <p:cNvSpPr>
            <a:spLocks noGrp="1"/>
          </p:cNvSpPr>
          <p:nvPr>
            <p:ph sz="half" idx="1"/>
          </p:nvPr>
        </p:nvSpPr>
        <p:spPr>
          <a:xfrm>
            <a:off x="620487" y="1230086"/>
            <a:ext cx="5181600" cy="5421085"/>
          </a:xfrm>
        </p:spPr>
        <p:txBody>
          <a:bodyPr>
            <a:noAutofit/>
          </a:bodyPr>
          <a:lstStyle/>
          <a:p>
            <a:pPr marL="0" indent="0">
              <a:lnSpc>
                <a:spcPct val="100000"/>
              </a:lnSpc>
              <a:spcBef>
                <a:spcPts val="600"/>
              </a:spcBef>
              <a:buNone/>
            </a:pPr>
            <a:r>
              <a:rPr lang="en-US" sz="2000" b="1" dirty="0"/>
              <a:t>Pochet Lab (BWH/HMS/Broad)</a:t>
            </a:r>
          </a:p>
          <a:p>
            <a:pPr marL="0" indent="0">
              <a:lnSpc>
                <a:spcPct val="100000"/>
              </a:lnSpc>
              <a:spcBef>
                <a:spcPts val="600"/>
              </a:spcBef>
              <a:buNone/>
            </a:pPr>
            <a:r>
              <a:rPr lang="en-US" sz="2000" dirty="0"/>
              <a:t>Mohsen </a:t>
            </a:r>
            <a:r>
              <a:rPr lang="en-US" sz="2000" dirty="0" err="1"/>
              <a:t>Nabian</a:t>
            </a:r>
            <a:endParaRPr lang="en-US" sz="2000" dirty="0"/>
          </a:p>
          <a:p>
            <a:pPr marL="0" indent="0">
              <a:lnSpc>
                <a:spcPct val="100000"/>
              </a:lnSpc>
              <a:spcBef>
                <a:spcPts val="600"/>
              </a:spcBef>
              <a:buNone/>
            </a:pPr>
            <a:r>
              <a:rPr lang="en-US" sz="2000" dirty="0"/>
              <a:t>Artur Manukyan</a:t>
            </a:r>
          </a:p>
          <a:p>
            <a:pPr marL="0" indent="0">
              <a:lnSpc>
                <a:spcPct val="100000"/>
              </a:lnSpc>
              <a:spcBef>
                <a:spcPts val="600"/>
              </a:spcBef>
              <a:buNone/>
            </a:pPr>
            <a:r>
              <a:rPr lang="en-US" sz="2000" dirty="0"/>
              <a:t>Celine </a:t>
            </a:r>
            <a:r>
              <a:rPr lang="en-US" sz="2000" dirty="0" err="1"/>
              <a:t>Everaert</a:t>
            </a:r>
            <a:endParaRPr lang="en-US" sz="2000" dirty="0"/>
          </a:p>
          <a:p>
            <a:pPr marL="0" indent="0">
              <a:lnSpc>
                <a:spcPct val="100000"/>
              </a:lnSpc>
              <a:spcBef>
                <a:spcPts val="600"/>
              </a:spcBef>
              <a:buNone/>
            </a:pPr>
            <a:r>
              <a:rPr lang="en-US" sz="2000" dirty="0" err="1"/>
              <a:t>Rileen</a:t>
            </a:r>
            <a:r>
              <a:rPr lang="en-US" sz="2000" dirty="0"/>
              <a:t> Sinha</a:t>
            </a:r>
          </a:p>
          <a:p>
            <a:pPr marL="0" indent="0">
              <a:lnSpc>
                <a:spcPct val="100000"/>
              </a:lnSpc>
              <a:spcBef>
                <a:spcPts val="600"/>
              </a:spcBef>
              <a:buNone/>
            </a:pPr>
            <a:r>
              <a:rPr lang="en-US" sz="2000" dirty="0"/>
              <a:t>Tom </a:t>
            </a:r>
            <a:r>
              <a:rPr lang="en-US" sz="2000" dirty="0" err="1"/>
              <a:t>Croonenborghs</a:t>
            </a:r>
            <a:endParaRPr lang="en-US" sz="2000" dirty="0"/>
          </a:p>
          <a:p>
            <a:pPr marL="0" indent="0">
              <a:lnSpc>
                <a:spcPct val="100000"/>
              </a:lnSpc>
              <a:spcBef>
                <a:spcPts val="600"/>
              </a:spcBef>
              <a:buNone/>
            </a:pPr>
            <a:endParaRPr lang="en-US" sz="2000" dirty="0"/>
          </a:p>
          <a:p>
            <a:pPr marL="0" indent="0">
              <a:lnSpc>
                <a:spcPct val="100000"/>
              </a:lnSpc>
              <a:spcBef>
                <a:spcPts val="600"/>
              </a:spcBef>
              <a:buNone/>
            </a:pPr>
            <a:r>
              <a:rPr lang="en-US" sz="2000" b="1" dirty="0"/>
              <a:t>Carey Lab (BWH/HMS/Broad)</a:t>
            </a:r>
          </a:p>
          <a:p>
            <a:pPr marL="0" indent="0">
              <a:lnSpc>
                <a:spcPct val="100000"/>
              </a:lnSpc>
              <a:spcBef>
                <a:spcPts val="600"/>
              </a:spcBef>
              <a:buNone/>
            </a:pPr>
            <a:r>
              <a:rPr lang="en-US" sz="2000" dirty="0"/>
              <a:t>Vincent Carey</a:t>
            </a:r>
          </a:p>
          <a:p>
            <a:pPr marL="0" indent="0">
              <a:lnSpc>
                <a:spcPct val="100000"/>
              </a:lnSpc>
              <a:spcBef>
                <a:spcPts val="600"/>
              </a:spcBef>
              <a:buNone/>
            </a:pPr>
            <a:endParaRPr lang="en-US" sz="2000" dirty="0"/>
          </a:p>
          <a:p>
            <a:pPr marL="0" indent="0">
              <a:lnSpc>
                <a:spcPct val="100000"/>
              </a:lnSpc>
              <a:spcBef>
                <a:spcPts val="600"/>
              </a:spcBef>
              <a:buNone/>
            </a:pPr>
            <a:r>
              <a:rPr lang="en-US" sz="2000" b="1" dirty="0"/>
              <a:t>Regev Lab (MIT/Broad)</a:t>
            </a:r>
          </a:p>
          <a:p>
            <a:pPr marL="0" indent="0">
              <a:lnSpc>
                <a:spcPct val="100000"/>
              </a:lnSpc>
              <a:spcBef>
                <a:spcPts val="600"/>
              </a:spcBef>
              <a:buNone/>
            </a:pPr>
            <a:r>
              <a:rPr lang="en-US" sz="2000" dirty="0"/>
              <a:t>Aviv Regev</a:t>
            </a:r>
          </a:p>
          <a:p>
            <a:pPr marL="0" indent="0">
              <a:lnSpc>
                <a:spcPct val="100000"/>
              </a:lnSpc>
              <a:spcBef>
                <a:spcPts val="600"/>
              </a:spcBef>
              <a:buNone/>
            </a:pPr>
            <a:r>
              <a:rPr lang="en-US" sz="2000" dirty="0"/>
              <a:t>Brian Haas</a:t>
            </a:r>
          </a:p>
          <a:p>
            <a:pPr marL="0" indent="0">
              <a:lnSpc>
                <a:spcPct val="100000"/>
              </a:lnSpc>
              <a:spcBef>
                <a:spcPts val="600"/>
              </a:spcBef>
              <a:buNone/>
            </a:pPr>
            <a:endParaRPr lang="en-US" sz="2000" dirty="0"/>
          </a:p>
        </p:txBody>
      </p:sp>
      <p:sp>
        <p:nvSpPr>
          <p:cNvPr id="4" name="Content Placeholder 3">
            <a:extLst>
              <a:ext uri="{FF2B5EF4-FFF2-40B4-BE49-F238E27FC236}">
                <a16:creationId xmlns:a16="http://schemas.microsoft.com/office/drawing/2014/main" id="{C94F30C0-B67C-418F-AF5E-853CD5BF99F1}"/>
              </a:ext>
            </a:extLst>
          </p:cNvPr>
          <p:cNvSpPr>
            <a:spLocks noGrp="1"/>
          </p:cNvSpPr>
          <p:nvPr>
            <p:ph sz="half" idx="2"/>
          </p:nvPr>
        </p:nvSpPr>
        <p:spPr>
          <a:xfrm>
            <a:off x="4267200" y="1230086"/>
            <a:ext cx="3468527" cy="5421085"/>
          </a:xfrm>
        </p:spPr>
        <p:txBody>
          <a:bodyPr>
            <a:normAutofit fontScale="92500" lnSpcReduction="20000"/>
          </a:bodyPr>
          <a:lstStyle/>
          <a:p>
            <a:pPr marL="0" indent="0">
              <a:lnSpc>
                <a:spcPct val="110000"/>
              </a:lnSpc>
              <a:spcBef>
                <a:spcPts val="600"/>
              </a:spcBef>
              <a:buNone/>
            </a:pPr>
            <a:r>
              <a:rPr lang="en-US" sz="2200" b="1" dirty="0" err="1"/>
              <a:t>Gevaert</a:t>
            </a:r>
            <a:r>
              <a:rPr lang="en-US" sz="2200" b="1" dirty="0"/>
              <a:t> Lab (Stanford/Broad)</a:t>
            </a:r>
          </a:p>
          <a:p>
            <a:pPr marL="0" indent="0">
              <a:lnSpc>
                <a:spcPct val="110000"/>
              </a:lnSpc>
              <a:spcBef>
                <a:spcPts val="600"/>
              </a:spcBef>
              <a:buNone/>
            </a:pPr>
            <a:r>
              <a:rPr lang="en-US" sz="2200" dirty="0"/>
              <a:t>Olivier </a:t>
            </a:r>
            <a:r>
              <a:rPr lang="en-US" sz="2200" dirty="0" err="1"/>
              <a:t>Gevaert</a:t>
            </a:r>
            <a:endParaRPr lang="en-US" sz="2000" dirty="0"/>
          </a:p>
          <a:p>
            <a:pPr marL="0" indent="0">
              <a:lnSpc>
                <a:spcPct val="110000"/>
              </a:lnSpc>
              <a:spcBef>
                <a:spcPts val="600"/>
              </a:spcBef>
              <a:buNone/>
            </a:pPr>
            <a:r>
              <a:rPr lang="en-US" sz="2200" dirty="0" err="1"/>
              <a:t>Jayendra</a:t>
            </a:r>
            <a:r>
              <a:rPr lang="en-US" sz="2200" dirty="0"/>
              <a:t> Ravindra Shinde</a:t>
            </a:r>
          </a:p>
          <a:p>
            <a:pPr marL="0" indent="0">
              <a:lnSpc>
                <a:spcPct val="110000"/>
              </a:lnSpc>
              <a:spcBef>
                <a:spcPts val="600"/>
              </a:spcBef>
              <a:buNone/>
            </a:pPr>
            <a:r>
              <a:rPr lang="en-US" sz="2200" dirty="0"/>
              <a:t>Shaimaa Hesham Bakr</a:t>
            </a:r>
          </a:p>
          <a:p>
            <a:pPr marL="0" indent="0">
              <a:lnSpc>
                <a:spcPct val="110000"/>
              </a:lnSpc>
              <a:spcBef>
                <a:spcPts val="600"/>
              </a:spcBef>
              <a:buNone/>
            </a:pPr>
            <a:r>
              <a:rPr lang="en-US" sz="2200" dirty="0"/>
              <a:t>Andrew Gentles</a:t>
            </a:r>
          </a:p>
          <a:p>
            <a:pPr marL="0" indent="0">
              <a:lnSpc>
                <a:spcPct val="110000"/>
              </a:lnSpc>
              <a:spcBef>
                <a:spcPts val="600"/>
              </a:spcBef>
              <a:buNone/>
            </a:pPr>
            <a:r>
              <a:rPr lang="en-US" sz="2200" dirty="0"/>
              <a:t>Kevin Brennan</a:t>
            </a:r>
          </a:p>
          <a:p>
            <a:pPr marL="0" indent="0">
              <a:lnSpc>
                <a:spcPct val="110000"/>
              </a:lnSpc>
              <a:spcBef>
                <a:spcPts val="600"/>
              </a:spcBef>
              <a:buNone/>
            </a:pPr>
            <a:r>
              <a:rPr lang="en-US" sz="2200" dirty="0"/>
              <a:t>Magali Champion</a:t>
            </a:r>
          </a:p>
          <a:p>
            <a:pPr marL="0" indent="0">
              <a:lnSpc>
                <a:spcPct val="110000"/>
              </a:lnSpc>
              <a:spcBef>
                <a:spcPts val="600"/>
              </a:spcBef>
              <a:buNone/>
            </a:pPr>
            <a:endParaRPr lang="en-US" sz="100" dirty="0"/>
          </a:p>
          <a:p>
            <a:pPr marL="0" indent="0">
              <a:lnSpc>
                <a:spcPct val="110000"/>
              </a:lnSpc>
              <a:spcBef>
                <a:spcPts val="600"/>
              </a:spcBef>
              <a:buNone/>
            </a:pPr>
            <a:r>
              <a:rPr lang="en-US" sz="2200" b="1" dirty="0" err="1"/>
              <a:t>Hernaez</a:t>
            </a:r>
            <a:r>
              <a:rPr lang="en-US" sz="2200" b="1" dirty="0"/>
              <a:t> Lab (Illinois)</a:t>
            </a:r>
          </a:p>
          <a:p>
            <a:pPr marL="0" indent="0">
              <a:lnSpc>
                <a:spcPct val="110000"/>
              </a:lnSpc>
              <a:spcBef>
                <a:spcPts val="600"/>
              </a:spcBef>
              <a:buNone/>
            </a:pPr>
            <a:r>
              <a:rPr lang="en-US" sz="2200" dirty="0"/>
              <a:t>Mikel </a:t>
            </a:r>
            <a:r>
              <a:rPr lang="en-US" sz="2200" dirty="0" err="1"/>
              <a:t>Hernaez</a:t>
            </a:r>
            <a:endParaRPr lang="en-US" sz="2200" dirty="0"/>
          </a:p>
          <a:p>
            <a:pPr marL="0" indent="0">
              <a:lnSpc>
                <a:spcPct val="110000"/>
              </a:lnSpc>
              <a:spcBef>
                <a:spcPts val="600"/>
              </a:spcBef>
              <a:buNone/>
            </a:pPr>
            <a:endParaRPr lang="en-US" sz="100" dirty="0"/>
          </a:p>
          <a:p>
            <a:pPr marL="0" indent="0">
              <a:lnSpc>
                <a:spcPct val="110000"/>
              </a:lnSpc>
              <a:spcBef>
                <a:spcPts val="600"/>
              </a:spcBef>
              <a:buNone/>
            </a:pPr>
            <a:endParaRPr lang="en-US" sz="100" dirty="0"/>
          </a:p>
          <a:p>
            <a:pPr marL="0" indent="0">
              <a:lnSpc>
                <a:spcPct val="110000"/>
              </a:lnSpc>
              <a:spcBef>
                <a:spcPts val="600"/>
              </a:spcBef>
              <a:buNone/>
            </a:pPr>
            <a:r>
              <a:rPr lang="en-US" sz="2200" b="1" dirty="0" err="1"/>
              <a:t>Mesirov</a:t>
            </a:r>
            <a:r>
              <a:rPr lang="en-US" sz="2200" b="1" dirty="0"/>
              <a:t> Lab (UCSD/Broad)</a:t>
            </a:r>
          </a:p>
          <a:p>
            <a:pPr marL="0" indent="0">
              <a:lnSpc>
                <a:spcPct val="110000"/>
              </a:lnSpc>
              <a:spcBef>
                <a:spcPts val="600"/>
              </a:spcBef>
              <a:buNone/>
            </a:pPr>
            <a:r>
              <a:rPr lang="en-US" sz="2200" dirty="0"/>
              <a:t>Jill </a:t>
            </a:r>
            <a:r>
              <a:rPr lang="en-US" sz="2200" dirty="0" err="1"/>
              <a:t>Mesirov</a:t>
            </a:r>
            <a:endParaRPr lang="en-US" sz="2200" dirty="0"/>
          </a:p>
          <a:p>
            <a:pPr marL="0" indent="0">
              <a:lnSpc>
                <a:spcPct val="110000"/>
              </a:lnSpc>
              <a:spcBef>
                <a:spcPts val="600"/>
              </a:spcBef>
              <a:buNone/>
            </a:pPr>
            <a:r>
              <a:rPr lang="en-US" sz="2200" dirty="0"/>
              <a:t>Michael Reich</a:t>
            </a:r>
          </a:p>
          <a:p>
            <a:pPr marL="0" indent="0">
              <a:lnSpc>
                <a:spcPct val="110000"/>
              </a:lnSpc>
              <a:spcBef>
                <a:spcPts val="600"/>
              </a:spcBef>
              <a:buNone/>
            </a:pPr>
            <a:r>
              <a:rPr lang="en-US" sz="2200" dirty="0"/>
              <a:t>Ted </a:t>
            </a:r>
            <a:r>
              <a:rPr lang="en-US" sz="2200" dirty="0" err="1"/>
              <a:t>Liefeld</a:t>
            </a:r>
            <a:endParaRPr lang="en-US" sz="2200" dirty="0"/>
          </a:p>
          <a:p>
            <a:pPr marL="0" indent="0">
              <a:lnSpc>
                <a:spcPct val="110000"/>
              </a:lnSpc>
              <a:spcBef>
                <a:spcPts val="600"/>
              </a:spcBef>
              <a:buNone/>
            </a:pPr>
            <a:r>
              <a:rPr lang="en-US" sz="2200" dirty="0"/>
              <a:t>Thorin Tabor</a:t>
            </a:r>
            <a:endParaRPr lang="en-US" sz="2000" dirty="0"/>
          </a:p>
        </p:txBody>
      </p:sp>
      <p:sp>
        <p:nvSpPr>
          <p:cNvPr id="7" name="Content Placeholder 2">
            <a:extLst>
              <a:ext uri="{FF2B5EF4-FFF2-40B4-BE49-F238E27FC236}">
                <a16:creationId xmlns:a16="http://schemas.microsoft.com/office/drawing/2014/main" id="{6ADDEF9E-87F1-48AB-B8B2-5931FE3850B5}"/>
              </a:ext>
            </a:extLst>
          </p:cNvPr>
          <p:cNvSpPr txBox="1">
            <a:spLocks/>
          </p:cNvSpPr>
          <p:nvPr/>
        </p:nvSpPr>
        <p:spPr>
          <a:xfrm>
            <a:off x="7837714" y="1230086"/>
            <a:ext cx="4027715" cy="542108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600"/>
              </a:spcBef>
              <a:buNone/>
            </a:pPr>
            <a:r>
              <a:rPr lang="en-US" sz="2000" b="1" dirty="0"/>
              <a:t>Baumert Lab (Strasbourg)</a:t>
            </a:r>
          </a:p>
          <a:p>
            <a:pPr marL="0" indent="0">
              <a:lnSpc>
                <a:spcPct val="100000"/>
              </a:lnSpc>
              <a:spcBef>
                <a:spcPts val="600"/>
              </a:spcBef>
              <a:buNone/>
            </a:pPr>
            <a:r>
              <a:rPr lang="en-US" sz="2000" dirty="0"/>
              <a:t>Thomas Baumert</a:t>
            </a:r>
          </a:p>
          <a:p>
            <a:pPr marL="0" indent="0">
              <a:lnSpc>
                <a:spcPct val="100000"/>
              </a:lnSpc>
              <a:spcBef>
                <a:spcPts val="600"/>
              </a:spcBef>
              <a:buNone/>
            </a:pPr>
            <a:r>
              <a:rPr lang="en-US" sz="2000" dirty="0"/>
              <a:t>Joachim Lupberger</a:t>
            </a:r>
          </a:p>
          <a:p>
            <a:pPr marL="0" indent="0">
              <a:lnSpc>
                <a:spcPct val="100000"/>
              </a:lnSpc>
              <a:spcBef>
                <a:spcPts val="600"/>
              </a:spcBef>
              <a:buNone/>
            </a:pPr>
            <a:r>
              <a:rPr lang="en-US" sz="2000" dirty="0"/>
              <a:t>Eloi Verrier</a:t>
            </a:r>
          </a:p>
          <a:p>
            <a:pPr marL="0" indent="0">
              <a:lnSpc>
                <a:spcPct val="100000"/>
              </a:lnSpc>
              <a:spcBef>
                <a:spcPts val="600"/>
              </a:spcBef>
              <a:buNone/>
            </a:pPr>
            <a:endParaRPr lang="en-US" sz="2000" dirty="0"/>
          </a:p>
          <a:p>
            <a:pPr marL="0" indent="0">
              <a:lnSpc>
                <a:spcPct val="100000"/>
              </a:lnSpc>
              <a:spcBef>
                <a:spcPts val="600"/>
              </a:spcBef>
              <a:buNone/>
            </a:pPr>
            <a:r>
              <a:rPr lang="en-US" sz="2000" b="1" dirty="0"/>
              <a:t>Neurology (BWH/HMS)</a:t>
            </a:r>
          </a:p>
          <a:p>
            <a:pPr marL="0" indent="0">
              <a:lnSpc>
                <a:spcPct val="100000"/>
              </a:lnSpc>
              <a:spcBef>
                <a:spcPts val="600"/>
              </a:spcBef>
              <a:buNone/>
            </a:pPr>
            <a:r>
              <a:rPr lang="en-US" sz="2000" dirty="0"/>
              <a:t>Anna </a:t>
            </a:r>
            <a:r>
              <a:rPr lang="en-US" sz="2000" dirty="0" err="1"/>
              <a:t>Krichevsky</a:t>
            </a:r>
            <a:endParaRPr lang="en-US" sz="2000" dirty="0"/>
          </a:p>
          <a:p>
            <a:pPr marL="0" indent="0">
              <a:lnSpc>
                <a:spcPct val="100000"/>
              </a:lnSpc>
              <a:spcBef>
                <a:spcPts val="600"/>
              </a:spcBef>
              <a:buNone/>
            </a:pPr>
            <a:r>
              <a:rPr lang="en-US" sz="2000" dirty="0"/>
              <a:t>Erik Uhlmann</a:t>
            </a:r>
          </a:p>
          <a:p>
            <a:pPr marL="0" indent="0">
              <a:lnSpc>
                <a:spcPct val="100000"/>
              </a:lnSpc>
              <a:spcBef>
                <a:spcPts val="600"/>
              </a:spcBef>
              <a:buNone/>
            </a:pPr>
            <a:r>
              <a:rPr lang="en-US" sz="2000" dirty="0"/>
              <a:t>Francisco Quintana</a:t>
            </a:r>
          </a:p>
          <a:p>
            <a:pPr marL="0" indent="0">
              <a:lnSpc>
                <a:spcPct val="100000"/>
              </a:lnSpc>
              <a:spcBef>
                <a:spcPts val="600"/>
              </a:spcBef>
              <a:buNone/>
            </a:pPr>
            <a:r>
              <a:rPr lang="en-US" sz="2000" dirty="0" err="1"/>
              <a:t>Jishu</a:t>
            </a:r>
            <a:r>
              <a:rPr lang="en-US" sz="2000" dirty="0"/>
              <a:t> Xu</a:t>
            </a:r>
          </a:p>
          <a:p>
            <a:pPr marL="0" indent="0">
              <a:lnSpc>
                <a:spcPct val="100000"/>
              </a:lnSpc>
              <a:spcBef>
                <a:spcPts val="600"/>
              </a:spcBef>
              <a:buNone/>
            </a:pPr>
            <a:r>
              <a:rPr lang="en-US" sz="2000" dirty="0"/>
              <a:t>Nikolaos </a:t>
            </a:r>
            <a:r>
              <a:rPr lang="en-US" sz="2000" dirty="0" err="1"/>
              <a:t>Patsopoulos</a:t>
            </a:r>
            <a:endParaRPr lang="en-US" sz="2000" dirty="0"/>
          </a:p>
          <a:p>
            <a:pPr marL="0" indent="0">
              <a:lnSpc>
                <a:spcPct val="100000"/>
              </a:lnSpc>
              <a:spcBef>
                <a:spcPts val="600"/>
              </a:spcBef>
              <a:buNone/>
            </a:pPr>
            <a:r>
              <a:rPr lang="en-US" sz="2000" dirty="0"/>
              <a:t>Vijay </a:t>
            </a:r>
            <a:r>
              <a:rPr lang="en-US" sz="2000" dirty="0" err="1"/>
              <a:t>Kuchroo</a:t>
            </a:r>
            <a:endParaRPr lang="en-US" sz="2000" dirty="0"/>
          </a:p>
          <a:p>
            <a:pPr marL="0" indent="0">
              <a:lnSpc>
                <a:spcPct val="100000"/>
              </a:lnSpc>
              <a:spcBef>
                <a:spcPts val="600"/>
              </a:spcBef>
              <a:buNone/>
            </a:pPr>
            <a:r>
              <a:rPr lang="en-US" sz="2000" dirty="0"/>
              <a:t>Howard Weiner</a:t>
            </a:r>
          </a:p>
        </p:txBody>
      </p:sp>
    </p:spTree>
    <p:extLst>
      <p:ext uri="{BB962C8B-B14F-4D97-AF65-F5344CB8AC3E}">
        <p14:creationId xmlns:p14="http://schemas.microsoft.com/office/powerpoint/2010/main" val="17520815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5A5A062-56A1-4117-AF00-ABE9275B11A3}"/>
              </a:ext>
            </a:extLst>
          </p:cNvPr>
          <p:cNvSpPr txBox="1">
            <a:spLocks/>
          </p:cNvSpPr>
          <p:nvPr/>
        </p:nvSpPr>
        <p:spPr>
          <a:xfrm>
            <a:off x="620487"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0000CC"/>
                </a:solidFill>
                <a:effectLst>
                  <a:outerShdw blurRad="38100" dist="38100" dir="2700000" algn="tl">
                    <a:srgbClr val="000000">
                      <a:alpha val="43137"/>
                    </a:srgbClr>
                  </a:outerShdw>
                </a:effectLst>
              </a:rPr>
              <a:t>NIH NCI CBIIT ITCR Cancer Data Science Pulse Blog</a:t>
            </a:r>
            <a:endParaRPr lang="en-US" sz="3200" b="1" dirty="0">
              <a:solidFill>
                <a:srgbClr val="0070C0"/>
              </a:solidFill>
            </a:endParaRPr>
          </a:p>
        </p:txBody>
      </p:sp>
      <p:pic>
        <p:nvPicPr>
          <p:cNvPr id="6" name="Content Placeholder 5">
            <a:extLst>
              <a:ext uri="{FF2B5EF4-FFF2-40B4-BE49-F238E27FC236}">
                <a16:creationId xmlns:a16="http://schemas.microsoft.com/office/drawing/2014/main" id="{C4AE7A67-FFB0-4D27-9415-516870735D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962" y="1005818"/>
            <a:ext cx="3362531" cy="4351338"/>
          </a:xfrm>
          <a:prstGeom prst="rect">
            <a:avLst/>
          </a:prstGeom>
        </p:spPr>
      </p:pic>
      <p:pic>
        <p:nvPicPr>
          <p:cNvPr id="7" name="Content Placeholder 5">
            <a:extLst>
              <a:ext uri="{FF2B5EF4-FFF2-40B4-BE49-F238E27FC236}">
                <a16:creationId xmlns:a16="http://schemas.microsoft.com/office/drawing/2014/main" id="{CF6B7DFC-AF9B-42B6-B401-EE76A4341920}"/>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4055873" y="1005818"/>
            <a:ext cx="4080253" cy="5280328"/>
          </a:xfrm>
        </p:spPr>
      </p:pic>
      <p:pic>
        <p:nvPicPr>
          <p:cNvPr id="8" name="Content Placeholder 7">
            <a:extLst>
              <a:ext uri="{FF2B5EF4-FFF2-40B4-BE49-F238E27FC236}">
                <a16:creationId xmlns:a16="http://schemas.microsoft.com/office/drawing/2014/main" id="{FA9C48D2-DFD3-45AA-B49A-C513115F23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4506" y="1005818"/>
            <a:ext cx="4080253" cy="5280328"/>
          </a:xfrm>
          <a:prstGeom prst="rect">
            <a:avLst/>
          </a:prstGeom>
        </p:spPr>
      </p:pic>
      <p:sp>
        <p:nvSpPr>
          <p:cNvPr id="9" name="TextBox 8">
            <a:extLst>
              <a:ext uri="{FF2B5EF4-FFF2-40B4-BE49-F238E27FC236}">
                <a16:creationId xmlns:a16="http://schemas.microsoft.com/office/drawing/2014/main" id="{B48874FF-3EF8-41C0-8905-AF8F6D2EDBA8}"/>
              </a:ext>
            </a:extLst>
          </p:cNvPr>
          <p:cNvSpPr txBox="1"/>
          <p:nvPr/>
        </p:nvSpPr>
        <p:spPr>
          <a:xfrm>
            <a:off x="0" y="6488667"/>
            <a:ext cx="11652292" cy="338554"/>
          </a:xfrm>
          <a:prstGeom prst="rect">
            <a:avLst/>
          </a:prstGeom>
          <a:noFill/>
        </p:spPr>
        <p:txBody>
          <a:bodyPr wrap="none" rtlCol="0">
            <a:spAutoFit/>
          </a:bodyPr>
          <a:lstStyle/>
          <a:p>
            <a:r>
              <a:rPr lang="en-US" sz="1600" dirty="0">
                <a:hlinkClick r:id="rId6"/>
              </a:rPr>
              <a:t>https://datascience.cancer.gov/news-events/blog/informatics-technology-cancer-research-program-drives-and-fosters-community-cancer</a:t>
            </a:r>
            <a:r>
              <a:rPr lang="en-US" sz="1600" dirty="0"/>
              <a:t> </a:t>
            </a:r>
          </a:p>
        </p:txBody>
      </p:sp>
    </p:spTree>
    <p:extLst>
      <p:ext uri="{BB962C8B-B14F-4D97-AF65-F5344CB8AC3E}">
        <p14:creationId xmlns:p14="http://schemas.microsoft.com/office/powerpoint/2010/main" val="2005802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A4FA3F0-6412-4AAB-A6B8-3D1ADB20BFD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88218" y="-130969"/>
            <a:ext cx="10215563" cy="7119938"/>
          </a:xfrm>
        </p:spPr>
      </p:pic>
    </p:spTree>
    <p:extLst>
      <p:ext uri="{BB962C8B-B14F-4D97-AF65-F5344CB8AC3E}">
        <p14:creationId xmlns:p14="http://schemas.microsoft.com/office/powerpoint/2010/main" val="2104889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0B92F77-F1FC-4BEE-AE3F-ECB0C6C95ED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88218" y="-130969"/>
            <a:ext cx="10215563" cy="7119938"/>
          </a:xfrm>
        </p:spPr>
      </p:pic>
    </p:spTree>
    <p:extLst>
      <p:ext uri="{BB962C8B-B14F-4D97-AF65-F5344CB8AC3E}">
        <p14:creationId xmlns:p14="http://schemas.microsoft.com/office/powerpoint/2010/main" val="4122439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A65C436-9165-4597-8021-3F50A5CC20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88218" y="-130969"/>
            <a:ext cx="10215563" cy="7119938"/>
          </a:xfrm>
        </p:spPr>
      </p:pic>
    </p:spTree>
    <p:extLst>
      <p:ext uri="{BB962C8B-B14F-4D97-AF65-F5344CB8AC3E}">
        <p14:creationId xmlns:p14="http://schemas.microsoft.com/office/powerpoint/2010/main" val="2959082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9FC6654-05F7-41DC-86E1-5039589148B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88218" y="-130969"/>
            <a:ext cx="10215563" cy="7119938"/>
          </a:xfrm>
        </p:spPr>
      </p:pic>
    </p:spTree>
    <p:extLst>
      <p:ext uri="{BB962C8B-B14F-4D97-AF65-F5344CB8AC3E}">
        <p14:creationId xmlns:p14="http://schemas.microsoft.com/office/powerpoint/2010/main" val="4217006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1D5ACC6-5A06-4D55-A914-17CC9637EFD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88218" y="-130969"/>
            <a:ext cx="10215563" cy="7119938"/>
          </a:xfrm>
        </p:spPr>
      </p:pic>
    </p:spTree>
    <p:extLst>
      <p:ext uri="{BB962C8B-B14F-4D97-AF65-F5344CB8AC3E}">
        <p14:creationId xmlns:p14="http://schemas.microsoft.com/office/powerpoint/2010/main" val="2248347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15A9E723-5985-4F46-94B9-F5496AA74C3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88218" y="-130969"/>
            <a:ext cx="10215563" cy="7119938"/>
          </a:xfrm>
        </p:spPr>
      </p:pic>
    </p:spTree>
    <p:extLst>
      <p:ext uri="{BB962C8B-B14F-4D97-AF65-F5344CB8AC3E}">
        <p14:creationId xmlns:p14="http://schemas.microsoft.com/office/powerpoint/2010/main" val="61100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0E8A1E99-D2EC-49BA-A20D-1C2A072D28E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88218" y="-130969"/>
            <a:ext cx="10215563" cy="7119938"/>
          </a:xfrm>
        </p:spPr>
      </p:pic>
    </p:spTree>
    <p:extLst>
      <p:ext uri="{BB962C8B-B14F-4D97-AF65-F5344CB8AC3E}">
        <p14:creationId xmlns:p14="http://schemas.microsoft.com/office/powerpoint/2010/main" val="28948300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5775</TotalTime>
  <Words>2512</Words>
  <Application>Microsoft Office PowerPoint</Application>
  <PresentationFormat>Widescreen</PresentationFormat>
  <Paragraphs>213</Paragraphs>
  <Slides>25</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Symbol</vt:lpstr>
      <vt:lpstr>Wingdings</vt:lpstr>
      <vt:lpstr>Office Theme</vt:lpstr>
      <vt:lpstr>*AMARETTO for network biology and medicine:  linking diseases, drivers, targets and drugs  via multi-omics, clinical, imaging and perturbation data fusion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Team: Lab &amp; Collaborators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Nathalie Pochet</dc:creator>
  <cp:lastModifiedBy>Nathalie Pochet</cp:lastModifiedBy>
  <cp:revision>480</cp:revision>
  <dcterms:created xsi:type="dcterms:W3CDTF">2019-12-03T22:53:46Z</dcterms:created>
  <dcterms:modified xsi:type="dcterms:W3CDTF">2019-12-09T07:25:19Z</dcterms:modified>
</cp:coreProperties>
</file>

<file path=docProps/thumbnail.jpeg>
</file>